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3" r:id="rId4"/>
    <p:sldId id="275" r:id="rId5"/>
    <p:sldId id="268" r:id="rId6"/>
    <p:sldId id="280" r:id="rId7"/>
    <p:sldId id="276" r:id="rId8"/>
    <p:sldId id="269" r:id="rId9"/>
    <p:sldId id="277" r:id="rId10"/>
    <p:sldId id="267" r:id="rId11"/>
    <p:sldId id="282" r:id="rId12"/>
    <p:sldId id="27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00"/>
    <a:srgbClr val="363289"/>
    <a:srgbClr val="3333FF"/>
    <a:srgbClr val="6666FF"/>
    <a:srgbClr val="F09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image" Target="../media/image23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image" Target="../media/image41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image" Target="../media/image23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image" Target="../media/image4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6F12F1-2841-4FB1-BF4E-B9D4A19426DA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6102DE-BCB7-4337-A088-F46389D01F89}">
      <dgm:prSet phldrT="[Текст]" custT="1"/>
      <dgm:spPr/>
      <dgm:t>
        <a:bodyPr/>
        <a:lstStyle/>
        <a:p>
          <a:r>
            <a:rPr lang="ru-RU" sz="1700" b="1" dirty="0"/>
            <a:t>Территориальным</a:t>
          </a:r>
          <a:r>
            <a:rPr lang="ru-RU" sz="1700" b="1" baseline="0" dirty="0"/>
            <a:t> управлением по надзору в сфере защиты прав потребителей и благополучия человека</a:t>
          </a:r>
          <a:endParaRPr lang="ru-RU" sz="1700" b="1" dirty="0"/>
        </a:p>
      </dgm:t>
    </dgm:pt>
    <dgm:pt modelId="{6EDF0A01-EC68-4CC9-B416-8914E4F2923E}" type="parTrans" cxnId="{0DFA6FBC-F9E6-456E-B6CA-58540637832D}">
      <dgm:prSet/>
      <dgm:spPr/>
      <dgm:t>
        <a:bodyPr/>
        <a:lstStyle/>
        <a:p>
          <a:endParaRPr lang="ru-RU"/>
        </a:p>
      </dgm:t>
    </dgm:pt>
    <dgm:pt modelId="{7BD2BE50-593B-442E-A52F-9A3B2DAC1B95}" type="sibTrans" cxnId="{0DFA6FBC-F9E6-456E-B6CA-58540637832D}">
      <dgm:prSet/>
      <dgm:spPr/>
      <dgm:t>
        <a:bodyPr/>
        <a:lstStyle/>
        <a:p>
          <a:endParaRPr lang="ru-RU"/>
        </a:p>
      </dgm:t>
    </dgm:pt>
    <dgm:pt modelId="{3A7A2FCF-CC19-493E-9695-5B10C64EE8F5}">
      <dgm:prSet phldrT="[Текст]" custT="1"/>
      <dgm:spPr/>
      <dgm:t>
        <a:bodyPr/>
        <a:lstStyle/>
        <a:p>
          <a:r>
            <a:rPr lang="ru-RU" sz="2000" b="1" dirty="0"/>
            <a:t>Государственной</a:t>
          </a:r>
          <a:r>
            <a:rPr lang="ru-RU" sz="2000" b="1" baseline="0" dirty="0"/>
            <a:t> инспекцией труда в РТ</a:t>
          </a:r>
          <a:endParaRPr lang="ru-RU" sz="2000" b="1" dirty="0"/>
        </a:p>
      </dgm:t>
    </dgm:pt>
    <dgm:pt modelId="{5E667478-20EF-4B08-90C0-5C093084B624}" type="parTrans" cxnId="{F5ABC2F1-8F6A-4DE8-8246-C48880FB6584}">
      <dgm:prSet/>
      <dgm:spPr/>
      <dgm:t>
        <a:bodyPr/>
        <a:lstStyle/>
        <a:p>
          <a:endParaRPr lang="ru-RU"/>
        </a:p>
      </dgm:t>
    </dgm:pt>
    <dgm:pt modelId="{EEBCE29C-08FB-4527-A0B1-52C49042A452}" type="sibTrans" cxnId="{F5ABC2F1-8F6A-4DE8-8246-C48880FB6584}">
      <dgm:prSet/>
      <dgm:spPr/>
      <dgm:t>
        <a:bodyPr/>
        <a:lstStyle/>
        <a:p>
          <a:endParaRPr lang="ru-RU"/>
        </a:p>
      </dgm:t>
    </dgm:pt>
    <dgm:pt modelId="{182559EB-2977-40DE-90F2-4170B15F316F}">
      <dgm:prSet phldrT="[Текст]" custT="1"/>
      <dgm:spPr/>
      <dgm:t>
        <a:bodyPr/>
        <a:lstStyle/>
        <a:p>
          <a:r>
            <a:rPr lang="ru-RU" sz="1800" b="1" dirty="0"/>
            <a:t>Министерством экологии и природных ресурсов РТ</a:t>
          </a:r>
        </a:p>
      </dgm:t>
    </dgm:pt>
    <dgm:pt modelId="{634A63DD-D2E1-4AD4-AC93-01964D34AE74}" type="parTrans" cxnId="{A91D8D2E-EEFE-4FB2-859F-5B8B4952DA4F}">
      <dgm:prSet/>
      <dgm:spPr/>
      <dgm:t>
        <a:bodyPr/>
        <a:lstStyle/>
        <a:p>
          <a:endParaRPr lang="ru-RU"/>
        </a:p>
      </dgm:t>
    </dgm:pt>
    <dgm:pt modelId="{4050F526-B304-4CBA-8184-4B3DD4D8D05E}" type="sibTrans" cxnId="{A91D8D2E-EEFE-4FB2-859F-5B8B4952DA4F}">
      <dgm:prSet/>
      <dgm:spPr/>
      <dgm:t>
        <a:bodyPr/>
        <a:lstStyle/>
        <a:p>
          <a:endParaRPr lang="ru-RU"/>
        </a:p>
      </dgm:t>
    </dgm:pt>
    <dgm:pt modelId="{518A0266-E19F-4D49-9C4E-73EB76E4D81E}">
      <dgm:prSet phldrT="[Текст]" custT="1"/>
      <dgm:spPr/>
      <dgm:t>
        <a:bodyPr/>
        <a:lstStyle/>
        <a:p>
          <a:r>
            <a:rPr lang="ru-RU" sz="1800" b="1" dirty="0"/>
            <a:t>Региональным отделением Фонда социального страхования РФ по РТ</a:t>
          </a:r>
        </a:p>
      </dgm:t>
    </dgm:pt>
    <dgm:pt modelId="{F4E9F267-50B0-452B-AA91-DC3CFC8E2EA5}" type="parTrans" cxnId="{50422016-C5AC-469E-A22A-8B7D612432FC}">
      <dgm:prSet/>
      <dgm:spPr/>
      <dgm:t>
        <a:bodyPr/>
        <a:lstStyle/>
        <a:p>
          <a:endParaRPr lang="ru-RU"/>
        </a:p>
      </dgm:t>
    </dgm:pt>
    <dgm:pt modelId="{42B593CE-B232-4D6F-BE4B-4A20071D6F2D}" type="sibTrans" cxnId="{50422016-C5AC-469E-A22A-8B7D612432FC}">
      <dgm:prSet/>
      <dgm:spPr/>
      <dgm:t>
        <a:bodyPr/>
        <a:lstStyle/>
        <a:p>
          <a:endParaRPr lang="ru-RU"/>
        </a:p>
      </dgm:t>
    </dgm:pt>
    <dgm:pt modelId="{829F2F12-F838-4027-A74E-7F4E1184BD7C}">
      <dgm:prSet phldrT="[Текст]" custT="1"/>
      <dgm:spPr/>
      <dgm:t>
        <a:bodyPr/>
        <a:lstStyle/>
        <a:p>
          <a:r>
            <a:rPr lang="ru-RU" sz="1800" b="1" dirty="0"/>
            <a:t>Министерством</a:t>
          </a:r>
          <a:r>
            <a:rPr lang="ru-RU" sz="1800" b="1" baseline="0" dirty="0"/>
            <a:t> труда, занятости </a:t>
          </a:r>
        </a:p>
        <a:p>
          <a:r>
            <a:rPr lang="ru-RU" sz="1800" b="1" baseline="0" dirty="0"/>
            <a:t>                       и социальной защиты РТ</a:t>
          </a:r>
          <a:endParaRPr lang="ru-RU" sz="1800" b="1" dirty="0"/>
        </a:p>
      </dgm:t>
    </dgm:pt>
    <dgm:pt modelId="{08870091-27B5-47A1-91EF-36A238BAB7D6}" type="parTrans" cxnId="{D29F56DD-6D4F-4494-B03D-08BC1A33A998}">
      <dgm:prSet/>
      <dgm:spPr/>
      <dgm:t>
        <a:bodyPr/>
        <a:lstStyle/>
        <a:p>
          <a:endParaRPr lang="ru-RU"/>
        </a:p>
      </dgm:t>
    </dgm:pt>
    <dgm:pt modelId="{6642853E-1BC3-4ED4-B7EE-9645FEB76920}" type="sibTrans" cxnId="{D29F56DD-6D4F-4494-B03D-08BC1A33A998}">
      <dgm:prSet/>
      <dgm:spPr/>
      <dgm:t>
        <a:bodyPr/>
        <a:lstStyle/>
        <a:p>
          <a:endParaRPr lang="ru-RU"/>
        </a:p>
      </dgm:t>
    </dgm:pt>
    <dgm:pt modelId="{9C074067-3917-4C5A-B86D-63774CE106D1}">
      <dgm:prSet phldrT="[Текст]" custT="1"/>
      <dgm:spPr/>
      <dgm:t>
        <a:bodyPr/>
        <a:lstStyle/>
        <a:p>
          <a:r>
            <a:rPr lang="ru-RU" sz="2100" b="1" dirty="0"/>
            <a:t>Прокуратурой РТ</a:t>
          </a:r>
        </a:p>
      </dgm:t>
    </dgm:pt>
    <dgm:pt modelId="{B8949BAA-339B-40B2-A26C-3FD8D1AEC72D}" type="parTrans" cxnId="{DFC3C8E5-505C-479E-B101-5D12A206680A}">
      <dgm:prSet/>
      <dgm:spPr/>
      <dgm:t>
        <a:bodyPr/>
        <a:lstStyle/>
        <a:p>
          <a:endParaRPr lang="ru-RU"/>
        </a:p>
      </dgm:t>
    </dgm:pt>
    <dgm:pt modelId="{F8EC49B3-A198-4823-80A9-1E39767ED37A}" type="sibTrans" cxnId="{DFC3C8E5-505C-479E-B101-5D12A206680A}">
      <dgm:prSet/>
      <dgm:spPr/>
      <dgm:t>
        <a:bodyPr/>
        <a:lstStyle/>
        <a:p>
          <a:endParaRPr lang="ru-RU"/>
        </a:p>
      </dgm:t>
    </dgm:pt>
    <dgm:pt modelId="{A50D9AEF-C05F-4080-B15C-83BB7B319B1E}" type="pres">
      <dgm:prSet presAssocID="{BA6F12F1-2841-4FB1-BF4E-B9D4A19426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3966B6-F04F-44EC-B252-0CB6B7FAB37C}" type="pres">
      <dgm:prSet presAssocID="{3A7A2FCF-CC19-493E-9695-5B10C64EE8F5}" presName="composite" presStyleCnt="0"/>
      <dgm:spPr/>
    </dgm:pt>
    <dgm:pt modelId="{611E3FB7-C618-477B-BCE2-4D3EAA7E8268}" type="pres">
      <dgm:prSet presAssocID="{3A7A2FCF-CC19-493E-9695-5B10C64EE8F5}" presName="imgShp" presStyleLbl="fgImgPlace1" presStyleIdx="0" presStyleCnt="6" custLinFactX="-100000" custLinFactNeighborX="-107861" custLinFactNeighborY="4465"/>
      <dgm:spPr/>
    </dgm:pt>
    <dgm:pt modelId="{6BA5034B-3986-4C11-A9B8-30738F407F33}" type="pres">
      <dgm:prSet presAssocID="{3A7A2FCF-CC19-493E-9695-5B10C64EE8F5}" presName="txShp" presStyleLbl="node1" presStyleIdx="0" presStyleCnt="6" custLinFactNeighborX="-17240" custLinFactNeighborY="4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C5E325-8E05-4434-AD13-34BB922BE59C}" type="pres">
      <dgm:prSet presAssocID="{EEBCE29C-08FB-4527-A0B1-52C49042A452}" presName="spacing" presStyleCnt="0"/>
      <dgm:spPr/>
    </dgm:pt>
    <dgm:pt modelId="{78051EFD-A17C-4B5A-96A3-D0B4FCC279FD}" type="pres">
      <dgm:prSet presAssocID="{556102DE-BCB7-4337-A088-F46389D01F89}" presName="composite" presStyleCnt="0"/>
      <dgm:spPr/>
    </dgm:pt>
    <dgm:pt modelId="{CB3C956A-2728-47EE-B596-E5F3ED06386A}" type="pres">
      <dgm:prSet presAssocID="{556102DE-BCB7-4337-A088-F46389D01F89}" presName="imgShp" presStyleLbl="fgImgPlace1" presStyleIdx="1" presStyleCnt="6" custLinFactX="100000" custLinFactNeighborX="101372" custLinFactNeighborY="-846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2000" r="-82000"/>
          </a:stretch>
        </a:blipFill>
      </dgm:spPr>
    </dgm:pt>
    <dgm:pt modelId="{A0BA1A6B-2B0F-402A-824F-8C7EFECFC3E5}" type="pres">
      <dgm:prSet presAssocID="{556102DE-BCB7-4337-A088-F46389D01F89}" presName="txShp" presStyleLbl="node1" presStyleIdx="1" presStyleCnt="6" custLinFactNeighborX="18142" custLinFactNeighborY="-8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7367AC-EC64-43A6-96DC-A3C10C1BB555}" type="pres">
      <dgm:prSet presAssocID="{7BD2BE50-593B-442E-A52F-9A3B2DAC1B95}" presName="spacing" presStyleCnt="0"/>
      <dgm:spPr/>
    </dgm:pt>
    <dgm:pt modelId="{30E05345-C46B-4B22-BDCB-B618C241D153}" type="pres">
      <dgm:prSet presAssocID="{182559EB-2977-40DE-90F2-4170B15F316F}" presName="composite" presStyleCnt="0"/>
      <dgm:spPr/>
    </dgm:pt>
    <dgm:pt modelId="{971B7F3B-9991-4996-B693-73800F8B3270}" type="pres">
      <dgm:prSet presAssocID="{182559EB-2977-40DE-90F2-4170B15F316F}" presName="imgShp" presStyleLbl="fgImgPlace1" presStyleIdx="2" presStyleCnt="6" custLinFactX="-100000" custLinFactNeighborX="-107861" custLinFactNeighborY="-677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B60F600-97B4-4938-8D47-ADD27C6A40DB}" type="pres">
      <dgm:prSet presAssocID="{182559EB-2977-40DE-90F2-4170B15F316F}" presName="txShp" presStyleLbl="node1" presStyleIdx="2" presStyleCnt="6" custScaleY="104516" custLinFactNeighborX="-17240" custLinFactNeighborY="-67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1AA1B4-19FE-49DF-B675-0D21630B9245}" type="pres">
      <dgm:prSet presAssocID="{4050F526-B304-4CBA-8184-4B3DD4D8D05E}" presName="spacing" presStyleCnt="0"/>
      <dgm:spPr/>
    </dgm:pt>
    <dgm:pt modelId="{569D40DB-5C15-4531-ABA4-1DEBF2E668DB}" type="pres">
      <dgm:prSet presAssocID="{518A0266-E19F-4D49-9C4E-73EB76E4D81E}" presName="composite" presStyleCnt="0"/>
      <dgm:spPr/>
    </dgm:pt>
    <dgm:pt modelId="{867B1E18-A644-4BDE-8474-7104735023B0}" type="pres">
      <dgm:prSet presAssocID="{518A0266-E19F-4D49-9C4E-73EB76E4D81E}" presName="imgShp" presStyleLbl="fgImgPlace1" presStyleIdx="3" presStyleCnt="6" custLinFactX="87938" custLinFactNeighborX="100000" custLinFactNeighborY="293"/>
      <dgm:spPr/>
    </dgm:pt>
    <dgm:pt modelId="{F6F8310E-69B0-452D-AAF4-1A9F2EE8625A}" type="pres">
      <dgm:prSet presAssocID="{518A0266-E19F-4D49-9C4E-73EB76E4D81E}" presName="txShp" presStyleLbl="node1" presStyleIdx="3" presStyleCnt="6" custLinFactNeighborX="19406" custLinFactNeighborY="-5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36431-4FE9-4550-A9AF-2B4214250EA0}" type="pres">
      <dgm:prSet presAssocID="{42B593CE-B232-4D6F-BE4B-4A20071D6F2D}" presName="spacing" presStyleCnt="0"/>
      <dgm:spPr/>
    </dgm:pt>
    <dgm:pt modelId="{895E28C6-F5CA-4BFB-BDA5-EFED3FBFE197}" type="pres">
      <dgm:prSet presAssocID="{829F2F12-F838-4027-A74E-7F4E1184BD7C}" presName="composite" presStyleCnt="0"/>
      <dgm:spPr/>
    </dgm:pt>
    <dgm:pt modelId="{380C0831-DBB9-4701-A8AE-CB9E469F322E}" type="pres">
      <dgm:prSet presAssocID="{829F2F12-F838-4027-A74E-7F4E1184BD7C}" presName="imgShp" presStyleLbl="fgImgPlace1" presStyleIdx="4" presStyleCnt="6" custLinFactX="-100000" custLinFactNeighborX="-111444" custLinFactNeighborY="-3982"/>
      <dgm:spPr/>
    </dgm:pt>
    <dgm:pt modelId="{CCF05B79-58C6-43EE-A41E-30BA4927FC46}" type="pres">
      <dgm:prSet presAssocID="{829F2F12-F838-4027-A74E-7F4E1184BD7C}" presName="txShp" presStyleLbl="node1" presStyleIdx="4" presStyleCnt="6" custLinFactNeighborX="-17240" custLinFactNeighborY="4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8FA69-9116-46FD-83B6-6F951620338B}" type="pres">
      <dgm:prSet presAssocID="{6642853E-1BC3-4ED4-B7EE-9645FEB76920}" presName="spacing" presStyleCnt="0"/>
      <dgm:spPr/>
    </dgm:pt>
    <dgm:pt modelId="{0A9A19B5-C9C5-40A7-8310-DCD5365FD723}" type="pres">
      <dgm:prSet presAssocID="{9C074067-3917-4C5A-B86D-63774CE106D1}" presName="composite" presStyleCnt="0"/>
      <dgm:spPr/>
    </dgm:pt>
    <dgm:pt modelId="{F2FBDDA5-72A8-4FDF-A593-36D7A6FF20A7}" type="pres">
      <dgm:prSet presAssocID="{9C074067-3917-4C5A-B86D-63774CE106D1}" presName="imgShp" presStyleLbl="fgImgPlace1" presStyleIdx="5" presStyleCnt="6" custLinFactX="60902" custLinFactNeighborX="100000" custLinFactNeighborY="-4469"/>
      <dgm:spPr/>
    </dgm:pt>
    <dgm:pt modelId="{39A242F2-3155-4698-A1D0-42D3984466B7}" type="pres">
      <dgm:prSet presAssocID="{9C074067-3917-4C5A-B86D-63774CE106D1}" presName="txShp" presStyleLbl="node1" presStyleIdx="5" presStyleCnt="6" custLinFactNeighborX="19406" custLinFactNeighborY="-5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FA6FBC-F9E6-456E-B6CA-58540637832D}" srcId="{BA6F12F1-2841-4FB1-BF4E-B9D4A19426DA}" destId="{556102DE-BCB7-4337-A088-F46389D01F89}" srcOrd="1" destOrd="0" parTransId="{6EDF0A01-EC68-4CC9-B416-8914E4F2923E}" sibTransId="{7BD2BE50-593B-442E-A52F-9A3B2DAC1B95}"/>
    <dgm:cxn modelId="{10BA157C-2FEA-4180-B045-BE1178C9C368}" type="presOf" srcId="{3A7A2FCF-CC19-493E-9695-5B10C64EE8F5}" destId="{6BA5034B-3986-4C11-A9B8-30738F407F33}" srcOrd="0" destOrd="0" presId="urn:microsoft.com/office/officeart/2005/8/layout/vList3"/>
    <dgm:cxn modelId="{0C5EDE59-5A48-48E3-AA26-0245BFF137D8}" type="presOf" srcId="{9C074067-3917-4C5A-B86D-63774CE106D1}" destId="{39A242F2-3155-4698-A1D0-42D3984466B7}" srcOrd="0" destOrd="0" presId="urn:microsoft.com/office/officeart/2005/8/layout/vList3"/>
    <dgm:cxn modelId="{50422016-C5AC-469E-A22A-8B7D612432FC}" srcId="{BA6F12F1-2841-4FB1-BF4E-B9D4A19426DA}" destId="{518A0266-E19F-4D49-9C4E-73EB76E4D81E}" srcOrd="3" destOrd="0" parTransId="{F4E9F267-50B0-452B-AA91-DC3CFC8E2EA5}" sibTransId="{42B593CE-B232-4D6F-BE4B-4A20071D6F2D}"/>
    <dgm:cxn modelId="{D5108FDD-8D59-408D-85E3-F2460BFBEA9A}" type="presOf" srcId="{182559EB-2977-40DE-90F2-4170B15F316F}" destId="{8B60F600-97B4-4938-8D47-ADD27C6A40DB}" srcOrd="0" destOrd="0" presId="urn:microsoft.com/office/officeart/2005/8/layout/vList3"/>
    <dgm:cxn modelId="{BF76D37D-06BA-4A67-8FF8-E901A631F289}" type="presOf" srcId="{556102DE-BCB7-4337-A088-F46389D01F89}" destId="{A0BA1A6B-2B0F-402A-824F-8C7EFECFC3E5}" srcOrd="0" destOrd="0" presId="urn:microsoft.com/office/officeart/2005/8/layout/vList3"/>
    <dgm:cxn modelId="{DFC3C8E5-505C-479E-B101-5D12A206680A}" srcId="{BA6F12F1-2841-4FB1-BF4E-B9D4A19426DA}" destId="{9C074067-3917-4C5A-B86D-63774CE106D1}" srcOrd="5" destOrd="0" parTransId="{B8949BAA-339B-40B2-A26C-3FD8D1AEC72D}" sibTransId="{F8EC49B3-A198-4823-80A9-1E39767ED37A}"/>
    <dgm:cxn modelId="{0167CCD1-84A8-4E8C-8EDE-8F3D3882844C}" type="presOf" srcId="{829F2F12-F838-4027-A74E-7F4E1184BD7C}" destId="{CCF05B79-58C6-43EE-A41E-30BA4927FC46}" srcOrd="0" destOrd="0" presId="urn:microsoft.com/office/officeart/2005/8/layout/vList3"/>
    <dgm:cxn modelId="{A91D8D2E-EEFE-4FB2-859F-5B8B4952DA4F}" srcId="{BA6F12F1-2841-4FB1-BF4E-B9D4A19426DA}" destId="{182559EB-2977-40DE-90F2-4170B15F316F}" srcOrd="2" destOrd="0" parTransId="{634A63DD-D2E1-4AD4-AC93-01964D34AE74}" sibTransId="{4050F526-B304-4CBA-8184-4B3DD4D8D05E}"/>
    <dgm:cxn modelId="{A0ED757E-0A57-4494-A585-994AD388EC83}" type="presOf" srcId="{BA6F12F1-2841-4FB1-BF4E-B9D4A19426DA}" destId="{A50D9AEF-C05F-4080-B15C-83BB7B319B1E}" srcOrd="0" destOrd="0" presId="urn:microsoft.com/office/officeart/2005/8/layout/vList3"/>
    <dgm:cxn modelId="{950177D6-AC40-4CF6-8B19-D61244EDF53D}" type="presOf" srcId="{518A0266-E19F-4D49-9C4E-73EB76E4D81E}" destId="{F6F8310E-69B0-452D-AAF4-1A9F2EE8625A}" srcOrd="0" destOrd="0" presId="urn:microsoft.com/office/officeart/2005/8/layout/vList3"/>
    <dgm:cxn modelId="{D29F56DD-6D4F-4494-B03D-08BC1A33A998}" srcId="{BA6F12F1-2841-4FB1-BF4E-B9D4A19426DA}" destId="{829F2F12-F838-4027-A74E-7F4E1184BD7C}" srcOrd="4" destOrd="0" parTransId="{08870091-27B5-47A1-91EF-36A238BAB7D6}" sibTransId="{6642853E-1BC3-4ED4-B7EE-9645FEB76920}"/>
    <dgm:cxn modelId="{F5ABC2F1-8F6A-4DE8-8246-C48880FB6584}" srcId="{BA6F12F1-2841-4FB1-BF4E-B9D4A19426DA}" destId="{3A7A2FCF-CC19-493E-9695-5B10C64EE8F5}" srcOrd="0" destOrd="0" parTransId="{5E667478-20EF-4B08-90C0-5C093084B624}" sibTransId="{EEBCE29C-08FB-4527-A0B1-52C49042A452}"/>
    <dgm:cxn modelId="{376A8F33-15F1-4394-A7C7-A5C994E7722D}" type="presParOf" srcId="{A50D9AEF-C05F-4080-B15C-83BB7B319B1E}" destId="{313966B6-F04F-44EC-B252-0CB6B7FAB37C}" srcOrd="0" destOrd="0" presId="urn:microsoft.com/office/officeart/2005/8/layout/vList3"/>
    <dgm:cxn modelId="{49725BF1-584B-4FCD-AE35-919CE123C7CF}" type="presParOf" srcId="{313966B6-F04F-44EC-B252-0CB6B7FAB37C}" destId="{611E3FB7-C618-477B-BCE2-4D3EAA7E8268}" srcOrd="0" destOrd="0" presId="urn:microsoft.com/office/officeart/2005/8/layout/vList3"/>
    <dgm:cxn modelId="{DEC196BF-A1FA-42D9-9A26-7E68DCA189F6}" type="presParOf" srcId="{313966B6-F04F-44EC-B252-0CB6B7FAB37C}" destId="{6BA5034B-3986-4C11-A9B8-30738F407F33}" srcOrd="1" destOrd="0" presId="urn:microsoft.com/office/officeart/2005/8/layout/vList3"/>
    <dgm:cxn modelId="{1A16D688-5E5F-42AF-B65F-4F053AF00755}" type="presParOf" srcId="{A50D9AEF-C05F-4080-B15C-83BB7B319B1E}" destId="{26C5E325-8E05-4434-AD13-34BB922BE59C}" srcOrd="1" destOrd="0" presId="urn:microsoft.com/office/officeart/2005/8/layout/vList3"/>
    <dgm:cxn modelId="{1F962F51-AD45-4BED-AACD-984F706687A3}" type="presParOf" srcId="{A50D9AEF-C05F-4080-B15C-83BB7B319B1E}" destId="{78051EFD-A17C-4B5A-96A3-D0B4FCC279FD}" srcOrd="2" destOrd="0" presId="urn:microsoft.com/office/officeart/2005/8/layout/vList3"/>
    <dgm:cxn modelId="{AE6F91CA-0F07-423B-AACF-B727B47E7868}" type="presParOf" srcId="{78051EFD-A17C-4B5A-96A3-D0B4FCC279FD}" destId="{CB3C956A-2728-47EE-B596-E5F3ED06386A}" srcOrd="0" destOrd="0" presId="urn:microsoft.com/office/officeart/2005/8/layout/vList3"/>
    <dgm:cxn modelId="{D0CBB970-03F6-42E6-847C-3EAC80E42B74}" type="presParOf" srcId="{78051EFD-A17C-4B5A-96A3-D0B4FCC279FD}" destId="{A0BA1A6B-2B0F-402A-824F-8C7EFECFC3E5}" srcOrd="1" destOrd="0" presId="urn:microsoft.com/office/officeart/2005/8/layout/vList3"/>
    <dgm:cxn modelId="{129874E4-6169-46E4-AF9A-F4465BD88EE9}" type="presParOf" srcId="{A50D9AEF-C05F-4080-B15C-83BB7B319B1E}" destId="{377367AC-EC64-43A6-96DC-A3C10C1BB555}" srcOrd="3" destOrd="0" presId="urn:microsoft.com/office/officeart/2005/8/layout/vList3"/>
    <dgm:cxn modelId="{AEDC057F-F72F-4AE2-B427-148516CB1FB1}" type="presParOf" srcId="{A50D9AEF-C05F-4080-B15C-83BB7B319B1E}" destId="{30E05345-C46B-4B22-BDCB-B618C241D153}" srcOrd="4" destOrd="0" presId="urn:microsoft.com/office/officeart/2005/8/layout/vList3"/>
    <dgm:cxn modelId="{05C86DFB-34A7-4E0F-8F26-8E396CD0A4B1}" type="presParOf" srcId="{30E05345-C46B-4B22-BDCB-B618C241D153}" destId="{971B7F3B-9991-4996-B693-73800F8B3270}" srcOrd="0" destOrd="0" presId="urn:microsoft.com/office/officeart/2005/8/layout/vList3"/>
    <dgm:cxn modelId="{55C8B30E-6D2A-49A1-8D57-C422F22BED7B}" type="presParOf" srcId="{30E05345-C46B-4B22-BDCB-B618C241D153}" destId="{8B60F600-97B4-4938-8D47-ADD27C6A40DB}" srcOrd="1" destOrd="0" presId="urn:microsoft.com/office/officeart/2005/8/layout/vList3"/>
    <dgm:cxn modelId="{C7F89535-6FE4-4E05-8FBC-1E1EB96C59A7}" type="presParOf" srcId="{A50D9AEF-C05F-4080-B15C-83BB7B319B1E}" destId="{681AA1B4-19FE-49DF-B675-0D21630B9245}" srcOrd="5" destOrd="0" presId="urn:microsoft.com/office/officeart/2005/8/layout/vList3"/>
    <dgm:cxn modelId="{9BDB8553-7757-44E7-B414-D941DB7853AE}" type="presParOf" srcId="{A50D9AEF-C05F-4080-B15C-83BB7B319B1E}" destId="{569D40DB-5C15-4531-ABA4-1DEBF2E668DB}" srcOrd="6" destOrd="0" presId="urn:microsoft.com/office/officeart/2005/8/layout/vList3"/>
    <dgm:cxn modelId="{B077D47B-2B7A-4234-BF55-077952FBEEA8}" type="presParOf" srcId="{569D40DB-5C15-4531-ABA4-1DEBF2E668DB}" destId="{867B1E18-A644-4BDE-8474-7104735023B0}" srcOrd="0" destOrd="0" presId="urn:microsoft.com/office/officeart/2005/8/layout/vList3"/>
    <dgm:cxn modelId="{14387CAC-5893-4A0B-A9EC-E1E4668A2AA8}" type="presParOf" srcId="{569D40DB-5C15-4531-ABA4-1DEBF2E668DB}" destId="{F6F8310E-69B0-452D-AAF4-1A9F2EE8625A}" srcOrd="1" destOrd="0" presId="urn:microsoft.com/office/officeart/2005/8/layout/vList3"/>
    <dgm:cxn modelId="{BBEFAFD5-F8F9-4217-83EE-D9E7367EE9C5}" type="presParOf" srcId="{A50D9AEF-C05F-4080-B15C-83BB7B319B1E}" destId="{32536431-4FE9-4550-A9AF-2B4214250EA0}" srcOrd="7" destOrd="0" presId="urn:microsoft.com/office/officeart/2005/8/layout/vList3"/>
    <dgm:cxn modelId="{223EE995-E3CF-4AF7-9534-5E1609DC2FF3}" type="presParOf" srcId="{A50D9AEF-C05F-4080-B15C-83BB7B319B1E}" destId="{895E28C6-F5CA-4BFB-BDA5-EFED3FBFE197}" srcOrd="8" destOrd="0" presId="urn:microsoft.com/office/officeart/2005/8/layout/vList3"/>
    <dgm:cxn modelId="{A496E848-641B-4DE2-B37F-8919A2A3E693}" type="presParOf" srcId="{895E28C6-F5CA-4BFB-BDA5-EFED3FBFE197}" destId="{380C0831-DBB9-4701-A8AE-CB9E469F322E}" srcOrd="0" destOrd="0" presId="urn:microsoft.com/office/officeart/2005/8/layout/vList3"/>
    <dgm:cxn modelId="{EB008D5D-5488-4B6A-B0A7-CBA9DE383F5B}" type="presParOf" srcId="{895E28C6-F5CA-4BFB-BDA5-EFED3FBFE197}" destId="{CCF05B79-58C6-43EE-A41E-30BA4927FC46}" srcOrd="1" destOrd="0" presId="urn:microsoft.com/office/officeart/2005/8/layout/vList3"/>
    <dgm:cxn modelId="{10AB669B-1BF3-40D5-84B9-A2BABB02A196}" type="presParOf" srcId="{A50D9AEF-C05F-4080-B15C-83BB7B319B1E}" destId="{E808FA69-9116-46FD-83B6-6F951620338B}" srcOrd="9" destOrd="0" presId="urn:microsoft.com/office/officeart/2005/8/layout/vList3"/>
    <dgm:cxn modelId="{FC997B74-9F14-4F63-82BC-CDAD36930159}" type="presParOf" srcId="{A50D9AEF-C05F-4080-B15C-83BB7B319B1E}" destId="{0A9A19B5-C9C5-40A7-8310-DCD5365FD723}" srcOrd="10" destOrd="0" presId="urn:microsoft.com/office/officeart/2005/8/layout/vList3"/>
    <dgm:cxn modelId="{373369D9-C534-40B1-AAD0-73EE398715A4}" type="presParOf" srcId="{0A9A19B5-C9C5-40A7-8310-DCD5365FD723}" destId="{F2FBDDA5-72A8-4FDF-A593-36D7A6FF20A7}" srcOrd="0" destOrd="0" presId="urn:microsoft.com/office/officeart/2005/8/layout/vList3"/>
    <dgm:cxn modelId="{B919EDBF-31F9-47A0-80F7-74F199C2691A}" type="presParOf" srcId="{0A9A19B5-C9C5-40A7-8310-DCD5365FD723}" destId="{39A242F2-3155-4698-A1D0-42D3984466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DDEF91-C804-48D8-84B3-8F131BCE30D3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C04DC8-516B-4B6D-8683-9751C7661229}">
      <dgm:prSet phldrT="[Текст]" custT="1"/>
      <dgm:spPr>
        <a:noFill/>
        <a:ln w="28575">
          <a:solidFill>
            <a:srgbClr val="C00000"/>
          </a:solidFill>
          <a:prstDash val="sysDash"/>
        </a:ln>
      </dgm:spPr>
      <dgm:t>
        <a:bodyPr/>
        <a:lstStyle/>
        <a:p>
          <a:pPr>
            <a:spcAft>
              <a:spcPts val="0"/>
            </a:spcAft>
          </a:pPr>
          <a:endParaRPr lang="ru-RU" sz="2100" b="1" dirty="0"/>
        </a:p>
        <a:p>
          <a:pPr>
            <a:spcAft>
              <a:spcPts val="0"/>
            </a:spcAft>
          </a:pPr>
          <a:endParaRPr lang="ru-RU" sz="2400" b="1" dirty="0">
            <a:solidFill>
              <a:srgbClr val="C00000"/>
            </a:solidFill>
            <a:latin typeface="Cambria" pitchFamily="18" charset="0"/>
          </a:endParaRPr>
        </a:p>
        <a:p>
          <a:pPr>
            <a:spcAft>
              <a:spcPts val="0"/>
            </a:spcAft>
          </a:pPr>
          <a:endParaRPr lang="ru-RU" sz="2200" b="1" dirty="0">
            <a:solidFill>
              <a:srgbClr val="C00000"/>
            </a:solidFill>
            <a:latin typeface="Cambria" pitchFamily="18" charset="0"/>
          </a:endParaRPr>
        </a:p>
        <a:p>
          <a:pPr>
            <a:spcAft>
              <a:spcPts val="0"/>
            </a:spcAft>
          </a:pPr>
          <a:endParaRPr lang="ru-RU" sz="2200" b="1" dirty="0">
            <a:solidFill>
              <a:srgbClr val="C00000"/>
            </a:solidFill>
            <a:latin typeface="Cambria" pitchFamily="18" charset="0"/>
          </a:endParaRPr>
        </a:p>
        <a:p>
          <a:pPr>
            <a:spcAft>
              <a:spcPts val="0"/>
            </a:spcAft>
          </a:pPr>
          <a:endParaRPr lang="ru-RU" sz="2200" b="1" dirty="0">
            <a:solidFill>
              <a:srgbClr val="C00000"/>
            </a:solidFill>
            <a:latin typeface="Cambria" pitchFamily="18" charset="0"/>
          </a:endParaRPr>
        </a:p>
        <a:p>
          <a:pPr>
            <a:spcAft>
              <a:spcPts val="0"/>
            </a:spcAft>
          </a:pPr>
          <a:endParaRPr lang="ru-RU" sz="2200" b="1" dirty="0">
            <a:solidFill>
              <a:srgbClr val="C00000"/>
            </a:solidFill>
            <a:latin typeface="Cambria" pitchFamily="18" charset="0"/>
          </a:endParaRPr>
        </a:p>
        <a:p>
          <a:pPr>
            <a:spcAft>
              <a:spcPts val="0"/>
            </a:spcAft>
          </a:pPr>
          <a:endParaRPr lang="ru-RU" sz="2200" b="1" dirty="0">
            <a:solidFill>
              <a:srgbClr val="C00000"/>
            </a:solidFill>
            <a:latin typeface="Cambria" pitchFamily="18" charset="0"/>
          </a:endParaRPr>
        </a:p>
        <a:p>
          <a:pPr>
            <a:spcAft>
              <a:spcPts val="0"/>
            </a:spcAft>
          </a:pPr>
          <a:endParaRPr lang="ru-RU" sz="2200" b="1" dirty="0">
            <a:solidFill>
              <a:srgbClr val="C00000"/>
            </a:solidFill>
            <a:latin typeface="Cambria" pitchFamily="18" charset="0"/>
          </a:endParaRPr>
        </a:p>
        <a:p>
          <a:pPr>
            <a:spcAft>
              <a:spcPts val="0"/>
            </a:spcAft>
          </a:pPr>
          <a:r>
            <a:rPr lang="ru-RU" sz="2200" b="1" dirty="0">
              <a:solidFill>
                <a:srgbClr val="C00000"/>
              </a:solidFill>
              <a:latin typeface="Cambria" pitchFamily="18" charset="0"/>
            </a:rPr>
            <a:t>20</a:t>
          </a:r>
          <a:r>
            <a:rPr lang="ru-RU" sz="2200" b="1" dirty="0">
              <a:solidFill>
                <a:srgbClr val="002060"/>
              </a:solidFill>
              <a:latin typeface="Cambria" pitchFamily="18" charset="0"/>
            </a:rPr>
            <a:t> </a:t>
          </a:r>
        </a:p>
        <a:p>
          <a:pPr>
            <a:spcAft>
              <a:spcPct val="35000"/>
            </a:spcAft>
          </a:pPr>
          <a:r>
            <a:rPr lang="ru-RU" sz="2200" b="1" dirty="0">
              <a:solidFill>
                <a:srgbClr val="002060"/>
              </a:solidFill>
              <a:latin typeface="Cambria" pitchFamily="18" charset="0"/>
            </a:rPr>
            <a:t>технических инспекторов труда</a:t>
          </a:r>
        </a:p>
      </dgm:t>
    </dgm:pt>
    <dgm:pt modelId="{8C779477-39BB-41FC-BF5C-F638DD38AE19}" type="parTrans" cxnId="{8E0846D8-843A-499A-A95B-B9864A729981}">
      <dgm:prSet/>
      <dgm:spPr/>
      <dgm:t>
        <a:bodyPr/>
        <a:lstStyle/>
        <a:p>
          <a:endParaRPr lang="ru-RU"/>
        </a:p>
      </dgm:t>
    </dgm:pt>
    <dgm:pt modelId="{93E982BA-1B5A-4248-9893-CAB6D7318352}" type="sibTrans" cxnId="{8E0846D8-843A-499A-A95B-B9864A729981}">
      <dgm:prSet/>
      <dgm:spPr/>
      <dgm:t>
        <a:bodyPr/>
        <a:lstStyle/>
        <a:p>
          <a:endParaRPr lang="ru-RU"/>
        </a:p>
      </dgm:t>
    </dgm:pt>
    <dgm:pt modelId="{B3D5CB0E-EAC4-4978-A3F6-33C818BA497F}">
      <dgm:prSet phldrT="[Текст]" custT="1"/>
      <dgm:spPr>
        <a:noFill/>
        <a:ln w="28575">
          <a:solidFill>
            <a:srgbClr val="C00000"/>
          </a:solidFill>
          <a:prstDash val="sysDash"/>
        </a:ln>
      </dgm:spPr>
      <dgm:t>
        <a:bodyPr/>
        <a:lstStyle/>
        <a:p>
          <a:pPr>
            <a:spcBef>
              <a:spcPct val="0"/>
            </a:spcBef>
            <a:spcAft>
              <a:spcPts val="0"/>
            </a:spcAft>
          </a:pPr>
          <a:endParaRPr lang="ru-RU" sz="2100" b="1" dirty="0"/>
        </a:p>
        <a:p>
          <a:pPr>
            <a:spcBef>
              <a:spcPct val="0"/>
            </a:spcBef>
            <a:spcAft>
              <a:spcPts val="0"/>
            </a:spcAft>
          </a:pPr>
          <a:endParaRPr lang="ru-RU" sz="2100" b="1" dirty="0">
            <a:solidFill>
              <a:srgbClr val="002060"/>
            </a:solidFill>
            <a:latin typeface="Cambria" pitchFamily="18" charset="0"/>
          </a:endParaRPr>
        </a:p>
        <a:p>
          <a:pPr>
            <a:spcBef>
              <a:spcPts val="600"/>
            </a:spcBef>
            <a:spcAft>
              <a:spcPts val="0"/>
            </a:spcAft>
          </a:pPr>
          <a:endParaRPr lang="ru-RU" sz="2300" b="1" dirty="0">
            <a:solidFill>
              <a:srgbClr val="C00000"/>
            </a:solidFill>
            <a:latin typeface="Cambria" pitchFamily="18" charset="0"/>
          </a:endParaRPr>
        </a:p>
        <a:p>
          <a:pPr>
            <a:spcBef>
              <a:spcPts val="600"/>
            </a:spcBef>
            <a:spcAft>
              <a:spcPts val="0"/>
            </a:spcAft>
          </a:pPr>
          <a:endParaRPr lang="ru-RU" sz="2200" b="1" dirty="0">
            <a:solidFill>
              <a:srgbClr val="C00000"/>
            </a:solidFill>
            <a:latin typeface="Cambria" pitchFamily="18" charset="0"/>
          </a:endParaRPr>
        </a:p>
        <a:p>
          <a:pPr>
            <a:spcBef>
              <a:spcPts val="600"/>
            </a:spcBef>
            <a:spcAft>
              <a:spcPts val="0"/>
            </a:spcAft>
          </a:pPr>
          <a:endParaRPr lang="ru-RU" sz="2200" b="1" dirty="0">
            <a:solidFill>
              <a:srgbClr val="C00000"/>
            </a:solidFill>
            <a:latin typeface="Cambria" pitchFamily="18" charset="0"/>
          </a:endParaRPr>
        </a:p>
        <a:p>
          <a:pPr>
            <a:spcBef>
              <a:spcPts val="600"/>
            </a:spcBef>
            <a:spcAft>
              <a:spcPts val="0"/>
            </a:spcAft>
          </a:pPr>
          <a:endParaRPr lang="ru-RU" sz="2200" b="1" dirty="0">
            <a:solidFill>
              <a:srgbClr val="C00000"/>
            </a:solidFill>
            <a:latin typeface="Cambria" pitchFamily="18" charset="0"/>
          </a:endParaRPr>
        </a:p>
        <a:p>
          <a:pPr>
            <a:spcBef>
              <a:spcPts val="600"/>
            </a:spcBef>
            <a:spcAft>
              <a:spcPts val="0"/>
            </a:spcAft>
          </a:pPr>
          <a:endParaRPr lang="ru-RU" sz="2200" b="1" dirty="0">
            <a:solidFill>
              <a:srgbClr val="C00000"/>
            </a:solidFill>
            <a:latin typeface="Cambria" pitchFamily="18" charset="0"/>
          </a:endParaRPr>
        </a:p>
        <a:p>
          <a:pPr>
            <a:spcBef>
              <a:spcPts val="600"/>
            </a:spcBef>
            <a:spcAft>
              <a:spcPts val="0"/>
            </a:spcAft>
          </a:pPr>
          <a:endParaRPr lang="ru-RU" sz="2200" b="1" dirty="0">
            <a:solidFill>
              <a:srgbClr val="C00000"/>
            </a:solidFill>
            <a:latin typeface="Cambria" pitchFamily="18" charset="0"/>
          </a:endParaRPr>
        </a:p>
        <a:p>
          <a:pPr>
            <a:spcBef>
              <a:spcPts val="600"/>
            </a:spcBef>
            <a:spcAft>
              <a:spcPts val="0"/>
            </a:spcAft>
          </a:pPr>
          <a:r>
            <a:rPr lang="ru-RU" sz="2200" b="1" dirty="0">
              <a:solidFill>
                <a:srgbClr val="C00000"/>
              </a:solidFill>
              <a:latin typeface="Cambria" pitchFamily="18" charset="0"/>
            </a:rPr>
            <a:t>13,6</a:t>
          </a:r>
        </a:p>
        <a:p>
          <a:pPr>
            <a:spcBef>
              <a:spcPct val="0"/>
            </a:spcBef>
            <a:spcAft>
              <a:spcPct val="35000"/>
            </a:spcAft>
          </a:pPr>
          <a:r>
            <a:rPr lang="ru-RU" sz="2200" b="1" dirty="0">
              <a:solidFill>
                <a:srgbClr val="C00000"/>
              </a:solidFill>
              <a:latin typeface="Cambria" pitchFamily="18" charset="0"/>
            </a:rPr>
            <a:t> тысяч</a:t>
          </a:r>
          <a:r>
            <a:rPr lang="ru-RU" sz="2200" b="1" dirty="0">
              <a:solidFill>
                <a:srgbClr val="002060"/>
              </a:solidFill>
              <a:latin typeface="Cambria" pitchFamily="18" charset="0"/>
            </a:rPr>
            <a:t> уполномоченных по охране труда</a:t>
          </a:r>
        </a:p>
      </dgm:t>
    </dgm:pt>
    <dgm:pt modelId="{654AF299-CCCA-4CBC-82B2-A5E780F704F2}" type="parTrans" cxnId="{4D3F7A79-EE08-4935-A75B-80E9F8CE6CAC}">
      <dgm:prSet/>
      <dgm:spPr/>
      <dgm:t>
        <a:bodyPr/>
        <a:lstStyle/>
        <a:p>
          <a:endParaRPr lang="ru-RU"/>
        </a:p>
      </dgm:t>
    </dgm:pt>
    <dgm:pt modelId="{6C7A2B15-ACDC-4D17-AD4A-CC41E1CBF1A0}" type="sibTrans" cxnId="{4D3F7A79-EE08-4935-A75B-80E9F8CE6CAC}">
      <dgm:prSet/>
      <dgm:spPr/>
      <dgm:t>
        <a:bodyPr/>
        <a:lstStyle/>
        <a:p>
          <a:endParaRPr lang="ru-RU"/>
        </a:p>
      </dgm:t>
    </dgm:pt>
    <dgm:pt modelId="{9A3BFB0C-2DF0-4296-8267-031833634F1B}">
      <dgm:prSet phldrT="[Текст]" custT="1"/>
      <dgm:spPr>
        <a:noFill/>
        <a:ln w="28575">
          <a:solidFill>
            <a:srgbClr val="C00000"/>
          </a:solidFill>
          <a:prstDash val="sysDash"/>
        </a:ln>
      </dgm:spPr>
      <dgm:t>
        <a:bodyPr/>
        <a:lstStyle/>
        <a:p>
          <a:endParaRPr lang="ru-RU" sz="2300" b="1" dirty="0">
            <a:solidFill>
              <a:srgbClr val="002060"/>
            </a:solidFill>
            <a:latin typeface="Cambria" pitchFamily="18" charset="0"/>
          </a:endParaRPr>
        </a:p>
        <a:p>
          <a:endParaRPr lang="ru-RU" sz="2300" b="1" dirty="0">
            <a:solidFill>
              <a:srgbClr val="002060"/>
            </a:solidFill>
            <a:latin typeface="Cambria" pitchFamily="18" charset="0"/>
          </a:endParaRPr>
        </a:p>
        <a:p>
          <a:endParaRPr lang="ru-RU" sz="2200" b="1" dirty="0">
            <a:solidFill>
              <a:srgbClr val="002060"/>
            </a:solidFill>
            <a:latin typeface="Cambria" pitchFamily="18" charset="0"/>
          </a:endParaRPr>
        </a:p>
        <a:p>
          <a:endParaRPr lang="ru-RU" sz="2200" b="1" dirty="0">
            <a:solidFill>
              <a:srgbClr val="002060"/>
            </a:solidFill>
            <a:latin typeface="Cambria" pitchFamily="18" charset="0"/>
          </a:endParaRPr>
        </a:p>
        <a:p>
          <a:endParaRPr lang="ru-RU" sz="2200" b="1" dirty="0">
            <a:solidFill>
              <a:srgbClr val="002060"/>
            </a:solidFill>
            <a:latin typeface="Cambria" pitchFamily="18" charset="0"/>
          </a:endParaRPr>
        </a:p>
        <a:p>
          <a:endParaRPr lang="ru-RU" sz="2200" b="1" dirty="0">
            <a:solidFill>
              <a:srgbClr val="002060"/>
            </a:solidFill>
            <a:latin typeface="Cambria" pitchFamily="18" charset="0"/>
          </a:endParaRPr>
        </a:p>
        <a:p>
          <a:r>
            <a:rPr lang="ru-RU" sz="2200" b="1" dirty="0">
              <a:solidFill>
                <a:srgbClr val="C00000"/>
              </a:solidFill>
              <a:latin typeface="Cambria" pitchFamily="18" charset="0"/>
            </a:rPr>
            <a:t> 3,5 тысяч </a:t>
          </a:r>
          <a:r>
            <a:rPr lang="ru-RU" sz="2200" b="1" dirty="0">
              <a:solidFill>
                <a:srgbClr val="002060"/>
              </a:solidFill>
              <a:latin typeface="Cambria" pitchFamily="18" charset="0"/>
            </a:rPr>
            <a:t>комиссий по охране труда</a:t>
          </a:r>
        </a:p>
      </dgm:t>
    </dgm:pt>
    <dgm:pt modelId="{A2EFEF98-35C8-47D3-8680-4CDEEBE4696B}" type="parTrans" cxnId="{2CAE3450-C51C-4783-9D29-3FFA9C4F2BFC}">
      <dgm:prSet/>
      <dgm:spPr/>
      <dgm:t>
        <a:bodyPr/>
        <a:lstStyle/>
        <a:p>
          <a:endParaRPr lang="ru-RU"/>
        </a:p>
      </dgm:t>
    </dgm:pt>
    <dgm:pt modelId="{BA7FE786-99A0-4CB4-B2A6-FD8EB89B8381}" type="sibTrans" cxnId="{2CAE3450-C51C-4783-9D29-3FFA9C4F2BFC}">
      <dgm:prSet/>
      <dgm:spPr/>
      <dgm:t>
        <a:bodyPr/>
        <a:lstStyle/>
        <a:p>
          <a:endParaRPr lang="ru-RU"/>
        </a:p>
      </dgm:t>
    </dgm:pt>
    <dgm:pt modelId="{93248801-3A26-4C7B-A401-9958E214E86E}" type="pres">
      <dgm:prSet presAssocID="{CEDDEF91-C804-48D8-84B3-8F131BCE30D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126508-A504-4597-ACB7-B3EEF0E0DFB8}" type="pres">
      <dgm:prSet presAssocID="{CEDDEF91-C804-48D8-84B3-8F131BCE30D3}" presName="fgShape" presStyleLbl="fgShp" presStyleIdx="0" presStyleCnt="1" custScaleX="108204" custScaleY="102916" custLinFactY="-217385" custLinFactNeighborX="885" custLinFactNeighborY="-300000"/>
      <dgm:spPr>
        <a:solidFill>
          <a:schemeClr val="bg1"/>
        </a:solidFill>
        <a:ln w="28575">
          <a:solidFill>
            <a:srgbClr val="002060"/>
          </a:solidFill>
          <a:prstDash val="sysDash"/>
        </a:ln>
      </dgm:spPr>
    </dgm:pt>
    <dgm:pt modelId="{94F572F2-73A0-4E5D-888E-88C93476C1B0}" type="pres">
      <dgm:prSet presAssocID="{CEDDEF91-C804-48D8-84B3-8F131BCE30D3}" presName="linComp" presStyleCnt="0"/>
      <dgm:spPr/>
    </dgm:pt>
    <dgm:pt modelId="{5C3440E5-2278-4DED-A92B-A16A4E2FA09E}" type="pres">
      <dgm:prSet presAssocID="{7CC04DC8-516B-4B6D-8683-9751C7661229}" presName="compNode" presStyleCnt="0"/>
      <dgm:spPr/>
    </dgm:pt>
    <dgm:pt modelId="{20594DD1-5AEE-4A60-AF91-DA63D78A82F4}" type="pres">
      <dgm:prSet presAssocID="{7CC04DC8-516B-4B6D-8683-9751C7661229}" presName="bkgdShape" presStyleLbl="node1" presStyleIdx="0" presStyleCnt="3" custLinFactNeighborX="923" custLinFactNeighborY="5183"/>
      <dgm:spPr/>
      <dgm:t>
        <a:bodyPr/>
        <a:lstStyle/>
        <a:p>
          <a:endParaRPr lang="ru-RU"/>
        </a:p>
      </dgm:t>
    </dgm:pt>
    <dgm:pt modelId="{B28A6C62-BF33-445A-8457-799A1951F597}" type="pres">
      <dgm:prSet presAssocID="{7CC04DC8-516B-4B6D-8683-9751C766122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D1ED42-29DD-49C3-841B-368D4AD675BD}" type="pres">
      <dgm:prSet presAssocID="{7CC04DC8-516B-4B6D-8683-9751C7661229}" presName="invisiNode" presStyleLbl="node1" presStyleIdx="0" presStyleCnt="3"/>
      <dgm:spPr/>
    </dgm:pt>
    <dgm:pt modelId="{E0E9402E-4B6A-4065-A6EA-2A61ACA78436}" type="pres">
      <dgm:prSet presAssocID="{7CC04DC8-516B-4B6D-8683-9751C7661229}" presName="imagNode" presStyleLbl="fgImgPlace1" presStyleIdx="0" presStyleCnt="3" custScaleX="159443" custScaleY="159443" custLinFactNeighborX="2511" custLinFactNeighborY="64249"/>
      <dgm:spPr>
        <a:effectLst>
          <a:softEdge rad="63500"/>
        </a:effectLst>
      </dgm:spPr>
    </dgm:pt>
    <dgm:pt modelId="{072D2033-C8CE-475B-ACDA-6B772B4960B9}" type="pres">
      <dgm:prSet presAssocID="{93E982BA-1B5A-4248-9893-CAB6D731835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8FA4CC1-9703-4849-A61F-FD00741F3648}" type="pres">
      <dgm:prSet presAssocID="{B3D5CB0E-EAC4-4978-A3F6-33C818BA497F}" presName="compNode" presStyleCnt="0"/>
      <dgm:spPr/>
    </dgm:pt>
    <dgm:pt modelId="{730570E1-D16D-4CFD-83B1-73BDE82241A5}" type="pres">
      <dgm:prSet presAssocID="{B3D5CB0E-EAC4-4978-A3F6-33C818BA497F}" presName="bkgdShape" presStyleLbl="node1" presStyleIdx="1" presStyleCnt="3"/>
      <dgm:spPr/>
      <dgm:t>
        <a:bodyPr/>
        <a:lstStyle/>
        <a:p>
          <a:endParaRPr lang="ru-RU"/>
        </a:p>
      </dgm:t>
    </dgm:pt>
    <dgm:pt modelId="{EAA512BF-6871-41AA-9398-BD0C70069D0D}" type="pres">
      <dgm:prSet presAssocID="{B3D5CB0E-EAC4-4978-A3F6-33C818BA497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6F93B-CC6E-4CE3-8ED8-E91F0DDACD6C}" type="pres">
      <dgm:prSet presAssocID="{B3D5CB0E-EAC4-4978-A3F6-33C818BA497F}" presName="invisiNode" presStyleLbl="node1" presStyleIdx="1" presStyleCnt="3"/>
      <dgm:spPr/>
    </dgm:pt>
    <dgm:pt modelId="{6D0C450F-698A-45F0-A8E4-045C9341F660}" type="pres">
      <dgm:prSet presAssocID="{B3D5CB0E-EAC4-4978-A3F6-33C818BA497F}" presName="imagNode" presStyleLbl="fgImgPlace1" presStyleIdx="1" presStyleCnt="3" custScaleX="159443" custScaleY="159443" custLinFactNeighborX="1204" custLinFactNeighborY="5652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effectLst>
          <a:softEdge rad="63500"/>
        </a:effectLst>
      </dgm:spPr>
    </dgm:pt>
    <dgm:pt modelId="{507CE7BE-10F2-4E3C-81FD-3DA59D2346D6}" type="pres">
      <dgm:prSet presAssocID="{6C7A2B15-ACDC-4D17-AD4A-CC41E1CBF1A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39DB543-38CF-4CF6-B970-5066DD6D5C92}" type="pres">
      <dgm:prSet presAssocID="{9A3BFB0C-2DF0-4296-8267-031833634F1B}" presName="compNode" presStyleCnt="0"/>
      <dgm:spPr/>
    </dgm:pt>
    <dgm:pt modelId="{445E7382-BBD9-48D5-BDB4-2058EB7617C9}" type="pres">
      <dgm:prSet presAssocID="{9A3BFB0C-2DF0-4296-8267-031833634F1B}" presName="bkgdShape" presStyleLbl="node1" presStyleIdx="2" presStyleCnt="3"/>
      <dgm:spPr/>
      <dgm:t>
        <a:bodyPr/>
        <a:lstStyle/>
        <a:p>
          <a:endParaRPr lang="ru-RU"/>
        </a:p>
      </dgm:t>
    </dgm:pt>
    <dgm:pt modelId="{BF79774C-FB2B-4568-9A16-F596967ED336}" type="pres">
      <dgm:prSet presAssocID="{9A3BFB0C-2DF0-4296-8267-031833634F1B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02446-408B-4839-B712-C851011CB6C1}" type="pres">
      <dgm:prSet presAssocID="{9A3BFB0C-2DF0-4296-8267-031833634F1B}" presName="invisiNode" presStyleLbl="node1" presStyleIdx="2" presStyleCnt="3"/>
      <dgm:spPr/>
    </dgm:pt>
    <dgm:pt modelId="{486593A0-A562-448F-9938-BE27899AC312}" type="pres">
      <dgm:prSet presAssocID="{9A3BFB0C-2DF0-4296-8267-031833634F1B}" presName="imagNode" presStyleLbl="fgImgPlace1" presStyleIdx="2" presStyleCnt="3" custScaleX="159443" custScaleY="159443" custLinFactNeighborX="-503" custLinFactNeighborY="5963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</dgm:ptLst>
  <dgm:cxnLst>
    <dgm:cxn modelId="{8E0846D8-843A-499A-A95B-B9864A729981}" srcId="{CEDDEF91-C804-48D8-84B3-8F131BCE30D3}" destId="{7CC04DC8-516B-4B6D-8683-9751C7661229}" srcOrd="0" destOrd="0" parTransId="{8C779477-39BB-41FC-BF5C-F638DD38AE19}" sibTransId="{93E982BA-1B5A-4248-9893-CAB6D7318352}"/>
    <dgm:cxn modelId="{8DDFABCA-19A3-4929-AADC-3347B8CE2122}" type="presOf" srcId="{B3D5CB0E-EAC4-4978-A3F6-33C818BA497F}" destId="{EAA512BF-6871-41AA-9398-BD0C70069D0D}" srcOrd="1" destOrd="0" presId="urn:microsoft.com/office/officeart/2005/8/layout/hList7"/>
    <dgm:cxn modelId="{BB5E23AB-1F7C-400B-A93C-95762910C05F}" type="presOf" srcId="{7CC04DC8-516B-4B6D-8683-9751C7661229}" destId="{20594DD1-5AEE-4A60-AF91-DA63D78A82F4}" srcOrd="0" destOrd="0" presId="urn:microsoft.com/office/officeart/2005/8/layout/hList7"/>
    <dgm:cxn modelId="{D8E0F303-AC53-4B74-9610-830DFB4DF389}" type="presOf" srcId="{9A3BFB0C-2DF0-4296-8267-031833634F1B}" destId="{445E7382-BBD9-48D5-BDB4-2058EB7617C9}" srcOrd="0" destOrd="0" presId="urn:microsoft.com/office/officeart/2005/8/layout/hList7"/>
    <dgm:cxn modelId="{2CAE3450-C51C-4783-9D29-3FFA9C4F2BFC}" srcId="{CEDDEF91-C804-48D8-84B3-8F131BCE30D3}" destId="{9A3BFB0C-2DF0-4296-8267-031833634F1B}" srcOrd="2" destOrd="0" parTransId="{A2EFEF98-35C8-47D3-8680-4CDEEBE4696B}" sibTransId="{BA7FE786-99A0-4CB4-B2A6-FD8EB89B8381}"/>
    <dgm:cxn modelId="{FE09C502-84AE-4162-A397-E10541C612CC}" type="presOf" srcId="{9A3BFB0C-2DF0-4296-8267-031833634F1B}" destId="{BF79774C-FB2B-4568-9A16-F596967ED336}" srcOrd="1" destOrd="0" presId="urn:microsoft.com/office/officeart/2005/8/layout/hList7"/>
    <dgm:cxn modelId="{B720FD66-68EB-4249-9856-62E8A4384EEE}" type="presOf" srcId="{B3D5CB0E-EAC4-4978-A3F6-33C818BA497F}" destId="{730570E1-D16D-4CFD-83B1-73BDE82241A5}" srcOrd="0" destOrd="0" presId="urn:microsoft.com/office/officeart/2005/8/layout/hList7"/>
    <dgm:cxn modelId="{D2A33CB7-6296-4E17-87D9-E9D09D85742C}" type="presOf" srcId="{6C7A2B15-ACDC-4D17-AD4A-CC41E1CBF1A0}" destId="{507CE7BE-10F2-4E3C-81FD-3DA59D2346D6}" srcOrd="0" destOrd="0" presId="urn:microsoft.com/office/officeart/2005/8/layout/hList7"/>
    <dgm:cxn modelId="{26AB7635-39B9-425C-BF64-95C8D1E69FEA}" type="presOf" srcId="{CEDDEF91-C804-48D8-84B3-8F131BCE30D3}" destId="{93248801-3A26-4C7B-A401-9958E214E86E}" srcOrd="0" destOrd="0" presId="urn:microsoft.com/office/officeart/2005/8/layout/hList7"/>
    <dgm:cxn modelId="{269E0F1F-5EFF-41CC-B464-8531328B94D0}" type="presOf" srcId="{93E982BA-1B5A-4248-9893-CAB6D7318352}" destId="{072D2033-C8CE-475B-ACDA-6B772B4960B9}" srcOrd="0" destOrd="0" presId="urn:microsoft.com/office/officeart/2005/8/layout/hList7"/>
    <dgm:cxn modelId="{4D3F7A79-EE08-4935-A75B-80E9F8CE6CAC}" srcId="{CEDDEF91-C804-48D8-84B3-8F131BCE30D3}" destId="{B3D5CB0E-EAC4-4978-A3F6-33C818BA497F}" srcOrd="1" destOrd="0" parTransId="{654AF299-CCCA-4CBC-82B2-A5E780F704F2}" sibTransId="{6C7A2B15-ACDC-4D17-AD4A-CC41E1CBF1A0}"/>
    <dgm:cxn modelId="{9511A33F-D917-4A23-80CA-DB74CFFA4034}" type="presOf" srcId="{7CC04DC8-516B-4B6D-8683-9751C7661229}" destId="{B28A6C62-BF33-445A-8457-799A1951F597}" srcOrd="1" destOrd="0" presId="urn:microsoft.com/office/officeart/2005/8/layout/hList7"/>
    <dgm:cxn modelId="{67AEDF15-F01A-4C13-8BCE-4C991394FF08}" type="presParOf" srcId="{93248801-3A26-4C7B-A401-9958E214E86E}" destId="{F2126508-A504-4597-ACB7-B3EEF0E0DFB8}" srcOrd="0" destOrd="0" presId="urn:microsoft.com/office/officeart/2005/8/layout/hList7"/>
    <dgm:cxn modelId="{54E2511B-23BB-4DE2-B23E-40114F3C6D93}" type="presParOf" srcId="{93248801-3A26-4C7B-A401-9958E214E86E}" destId="{94F572F2-73A0-4E5D-888E-88C93476C1B0}" srcOrd="1" destOrd="0" presId="urn:microsoft.com/office/officeart/2005/8/layout/hList7"/>
    <dgm:cxn modelId="{CED513ED-F95E-4BC2-99D5-244EC1DD1F5C}" type="presParOf" srcId="{94F572F2-73A0-4E5D-888E-88C93476C1B0}" destId="{5C3440E5-2278-4DED-A92B-A16A4E2FA09E}" srcOrd="0" destOrd="0" presId="urn:microsoft.com/office/officeart/2005/8/layout/hList7"/>
    <dgm:cxn modelId="{90B56FDB-1ABD-49AB-A951-322699B7A8B9}" type="presParOf" srcId="{5C3440E5-2278-4DED-A92B-A16A4E2FA09E}" destId="{20594DD1-5AEE-4A60-AF91-DA63D78A82F4}" srcOrd="0" destOrd="0" presId="urn:microsoft.com/office/officeart/2005/8/layout/hList7"/>
    <dgm:cxn modelId="{A5FC46AB-0172-41CD-A33D-C80EF1EAC1C2}" type="presParOf" srcId="{5C3440E5-2278-4DED-A92B-A16A4E2FA09E}" destId="{B28A6C62-BF33-445A-8457-799A1951F597}" srcOrd="1" destOrd="0" presId="urn:microsoft.com/office/officeart/2005/8/layout/hList7"/>
    <dgm:cxn modelId="{670121E6-CB28-400C-B0B5-38B12F80DA8F}" type="presParOf" srcId="{5C3440E5-2278-4DED-A92B-A16A4E2FA09E}" destId="{CCD1ED42-29DD-49C3-841B-368D4AD675BD}" srcOrd="2" destOrd="0" presId="urn:microsoft.com/office/officeart/2005/8/layout/hList7"/>
    <dgm:cxn modelId="{CA6DFC94-246D-45E6-9028-7FE63F958BE1}" type="presParOf" srcId="{5C3440E5-2278-4DED-A92B-A16A4E2FA09E}" destId="{E0E9402E-4B6A-4065-A6EA-2A61ACA78436}" srcOrd="3" destOrd="0" presId="urn:microsoft.com/office/officeart/2005/8/layout/hList7"/>
    <dgm:cxn modelId="{A709DE49-412F-4305-8AAF-AF08761A8F9E}" type="presParOf" srcId="{94F572F2-73A0-4E5D-888E-88C93476C1B0}" destId="{072D2033-C8CE-475B-ACDA-6B772B4960B9}" srcOrd="1" destOrd="0" presId="urn:microsoft.com/office/officeart/2005/8/layout/hList7"/>
    <dgm:cxn modelId="{2053D657-98B3-4D7B-9982-FCCE90131655}" type="presParOf" srcId="{94F572F2-73A0-4E5D-888E-88C93476C1B0}" destId="{78FA4CC1-9703-4849-A61F-FD00741F3648}" srcOrd="2" destOrd="0" presId="urn:microsoft.com/office/officeart/2005/8/layout/hList7"/>
    <dgm:cxn modelId="{266817D7-6871-443D-9E5A-6BC9C6AC44D7}" type="presParOf" srcId="{78FA4CC1-9703-4849-A61F-FD00741F3648}" destId="{730570E1-D16D-4CFD-83B1-73BDE82241A5}" srcOrd="0" destOrd="0" presId="urn:microsoft.com/office/officeart/2005/8/layout/hList7"/>
    <dgm:cxn modelId="{386E1653-E6B1-4926-9B18-4C28C061B6E7}" type="presParOf" srcId="{78FA4CC1-9703-4849-A61F-FD00741F3648}" destId="{EAA512BF-6871-41AA-9398-BD0C70069D0D}" srcOrd="1" destOrd="0" presId="urn:microsoft.com/office/officeart/2005/8/layout/hList7"/>
    <dgm:cxn modelId="{B13C752A-4BF4-4785-B055-D3F2177C76AE}" type="presParOf" srcId="{78FA4CC1-9703-4849-A61F-FD00741F3648}" destId="{F836F93B-CC6E-4CE3-8ED8-E91F0DDACD6C}" srcOrd="2" destOrd="0" presId="urn:microsoft.com/office/officeart/2005/8/layout/hList7"/>
    <dgm:cxn modelId="{8C2BE77D-522F-44FB-8CFB-4242FB26D6EC}" type="presParOf" srcId="{78FA4CC1-9703-4849-A61F-FD00741F3648}" destId="{6D0C450F-698A-45F0-A8E4-045C9341F660}" srcOrd="3" destOrd="0" presId="urn:microsoft.com/office/officeart/2005/8/layout/hList7"/>
    <dgm:cxn modelId="{95B5C12A-9096-4CC4-A231-2B875C805BBE}" type="presParOf" srcId="{94F572F2-73A0-4E5D-888E-88C93476C1B0}" destId="{507CE7BE-10F2-4E3C-81FD-3DA59D2346D6}" srcOrd="3" destOrd="0" presId="urn:microsoft.com/office/officeart/2005/8/layout/hList7"/>
    <dgm:cxn modelId="{62DDE997-6FA9-428B-8FC1-4B6D0F90ADEE}" type="presParOf" srcId="{94F572F2-73A0-4E5D-888E-88C93476C1B0}" destId="{F39DB543-38CF-4CF6-B970-5066DD6D5C92}" srcOrd="4" destOrd="0" presId="urn:microsoft.com/office/officeart/2005/8/layout/hList7"/>
    <dgm:cxn modelId="{EEC5E4A1-CBBA-45D8-ACF1-974DC9C705F0}" type="presParOf" srcId="{F39DB543-38CF-4CF6-B970-5066DD6D5C92}" destId="{445E7382-BBD9-48D5-BDB4-2058EB7617C9}" srcOrd="0" destOrd="0" presId="urn:microsoft.com/office/officeart/2005/8/layout/hList7"/>
    <dgm:cxn modelId="{248EF5F9-2E0A-4B9A-8974-F7495205B212}" type="presParOf" srcId="{F39DB543-38CF-4CF6-B970-5066DD6D5C92}" destId="{BF79774C-FB2B-4568-9A16-F596967ED336}" srcOrd="1" destOrd="0" presId="urn:microsoft.com/office/officeart/2005/8/layout/hList7"/>
    <dgm:cxn modelId="{BEB3B4FE-39B5-4014-8A56-FF5BAC757CA1}" type="presParOf" srcId="{F39DB543-38CF-4CF6-B970-5066DD6D5C92}" destId="{26102446-408B-4839-B712-C851011CB6C1}" srcOrd="2" destOrd="0" presId="urn:microsoft.com/office/officeart/2005/8/layout/hList7"/>
    <dgm:cxn modelId="{2DDDADF6-A31F-40A1-B82D-F4B4CD7A9F74}" type="presParOf" srcId="{F39DB543-38CF-4CF6-B970-5066DD6D5C92}" destId="{486593A0-A562-448F-9938-BE27899AC31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5034B-3986-4C11-A9B8-30738F407F33}">
      <dsp:nvSpPr>
        <dsp:cNvPr id="0" name=""/>
        <dsp:cNvSpPr/>
      </dsp:nvSpPr>
      <dsp:spPr>
        <a:xfrm rot="10800000">
          <a:off x="578024" y="26260"/>
          <a:ext cx="5558727" cy="54487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275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Государственной</a:t>
          </a:r>
          <a:r>
            <a:rPr lang="ru-RU" sz="2000" b="1" kern="1200" baseline="0" dirty="0"/>
            <a:t> инспекцией труда в РТ</a:t>
          </a:r>
          <a:endParaRPr lang="ru-RU" sz="2000" b="1" kern="1200" dirty="0"/>
        </a:p>
      </dsp:txBody>
      <dsp:txXfrm rot="10800000">
        <a:off x="714243" y="26260"/>
        <a:ext cx="5422508" cy="544875"/>
      </dsp:txXfrm>
    </dsp:sp>
    <dsp:sp modelId="{611E3FB7-C618-477B-BCE2-4D3EAA7E8268}">
      <dsp:nvSpPr>
        <dsp:cNvPr id="0" name=""/>
        <dsp:cNvSpPr/>
      </dsp:nvSpPr>
      <dsp:spPr>
        <a:xfrm>
          <a:off x="131329" y="26260"/>
          <a:ext cx="544875" cy="5448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A1A6B-2B0F-402A-824F-8C7EFECFC3E5}">
      <dsp:nvSpPr>
        <dsp:cNvPr id="0" name=""/>
        <dsp:cNvSpPr/>
      </dsp:nvSpPr>
      <dsp:spPr>
        <a:xfrm rot="10800000">
          <a:off x="2544813" y="663348"/>
          <a:ext cx="5558727" cy="54487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27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/>
            <a:t>Территориальным</a:t>
          </a:r>
          <a:r>
            <a:rPr lang="ru-RU" sz="1700" b="1" kern="1200" baseline="0" dirty="0"/>
            <a:t> управлением по надзору в сфере защиты прав потребителей и благополучия человека</a:t>
          </a:r>
          <a:endParaRPr lang="ru-RU" sz="1700" b="1" kern="1200" dirty="0"/>
        </a:p>
      </dsp:txBody>
      <dsp:txXfrm rot="10800000">
        <a:off x="2681032" y="663348"/>
        <a:ext cx="5422508" cy="544875"/>
      </dsp:txXfrm>
    </dsp:sp>
    <dsp:sp modelId="{CB3C956A-2728-47EE-B596-E5F3ED06386A}">
      <dsp:nvSpPr>
        <dsp:cNvPr id="0" name=""/>
        <dsp:cNvSpPr/>
      </dsp:nvSpPr>
      <dsp:spPr>
        <a:xfrm>
          <a:off x="2361137" y="663348"/>
          <a:ext cx="544875" cy="54487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2000" r="-8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60F600-97B4-4938-8D47-ADD27C6A40DB}">
      <dsp:nvSpPr>
        <dsp:cNvPr id="0" name=""/>
        <dsp:cNvSpPr/>
      </dsp:nvSpPr>
      <dsp:spPr>
        <a:xfrm rot="10800000">
          <a:off x="578024" y="1380075"/>
          <a:ext cx="5558727" cy="56948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27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Министерством экологии и природных ресурсов РТ</a:t>
          </a:r>
        </a:p>
      </dsp:txBody>
      <dsp:txXfrm rot="10800000">
        <a:off x="720394" y="1380075"/>
        <a:ext cx="5416357" cy="569481"/>
      </dsp:txXfrm>
    </dsp:sp>
    <dsp:sp modelId="{971B7F3B-9991-4996-B693-73800F8B3270}">
      <dsp:nvSpPr>
        <dsp:cNvPr id="0" name=""/>
        <dsp:cNvSpPr/>
      </dsp:nvSpPr>
      <dsp:spPr>
        <a:xfrm>
          <a:off x="131329" y="1392378"/>
          <a:ext cx="544875" cy="54487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8310E-69B0-452D-AAF4-1A9F2EE8625A}">
      <dsp:nvSpPr>
        <dsp:cNvPr id="0" name=""/>
        <dsp:cNvSpPr/>
      </dsp:nvSpPr>
      <dsp:spPr>
        <a:xfrm rot="10800000">
          <a:off x="2615075" y="2121404"/>
          <a:ext cx="5558727" cy="54487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27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Региональным отделением Фонда социального страхования РФ по РТ</a:t>
          </a:r>
        </a:p>
      </dsp:txBody>
      <dsp:txXfrm rot="10800000">
        <a:off x="2751294" y="2121404"/>
        <a:ext cx="5422508" cy="544875"/>
      </dsp:txXfrm>
    </dsp:sp>
    <dsp:sp modelId="{867B1E18-A644-4BDE-8474-7104735023B0}">
      <dsp:nvSpPr>
        <dsp:cNvPr id="0" name=""/>
        <dsp:cNvSpPr/>
      </dsp:nvSpPr>
      <dsp:spPr>
        <a:xfrm>
          <a:off x="2287938" y="2150707"/>
          <a:ext cx="544875" cy="5448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05B79-58C6-43EE-A41E-30BA4927FC46}">
      <dsp:nvSpPr>
        <dsp:cNvPr id="0" name=""/>
        <dsp:cNvSpPr/>
      </dsp:nvSpPr>
      <dsp:spPr>
        <a:xfrm rot="10800000">
          <a:off x="578024" y="2880963"/>
          <a:ext cx="5558727" cy="54487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27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Министерством</a:t>
          </a:r>
          <a:r>
            <a:rPr lang="ru-RU" sz="1800" b="1" kern="1200" baseline="0" dirty="0"/>
            <a:t> труда, занятости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/>
            <a:t>                       и социальной защиты РТ</a:t>
          </a:r>
          <a:endParaRPr lang="ru-RU" sz="1800" b="1" kern="1200" dirty="0"/>
        </a:p>
      </dsp:txBody>
      <dsp:txXfrm rot="10800000">
        <a:off x="714243" y="2880963"/>
        <a:ext cx="5422508" cy="544875"/>
      </dsp:txXfrm>
    </dsp:sp>
    <dsp:sp modelId="{380C0831-DBB9-4701-A8AE-CB9E469F322E}">
      <dsp:nvSpPr>
        <dsp:cNvPr id="0" name=""/>
        <dsp:cNvSpPr/>
      </dsp:nvSpPr>
      <dsp:spPr>
        <a:xfrm>
          <a:off x="111806" y="2834938"/>
          <a:ext cx="544875" cy="5448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A242F2-3155-4698-A1D0-42D3984466B7}">
      <dsp:nvSpPr>
        <dsp:cNvPr id="0" name=""/>
        <dsp:cNvSpPr/>
      </dsp:nvSpPr>
      <dsp:spPr>
        <a:xfrm rot="10800000">
          <a:off x="2615075" y="3536452"/>
          <a:ext cx="5558727" cy="54487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275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Прокуратурой РТ</a:t>
          </a:r>
        </a:p>
      </dsp:txBody>
      <dsp:txXfrm rot="10800000">
        <a:off x="2751294" y="3536452"/>
        <a:ext cx="5422508" cy="544875"/>
      </dsp:txXfrm>
    </dsp:sp>
    <dsp:sp modelId="{F2FBDDA5-72A8-4FDF-A593-36D7A6FF20A7}">
      <dsp:nvSpPr>
        <dsp:cNvPr id="0" name=""/>
        <dsp:cNvSpPr/>
      </dsp:nvSpPr>
      <dsp:spPr>
        <a:xfrm>
          <a:off x="2140626" y="3539808"/>
          <a:ext cx="544875" cy="5448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94DD1-5AEE-4A60-AF91-DA63D78A82F4}">
      <dsp:nvSpPr>
        <dsp:cNvPr id="0" name=""/>
        <dsp:cNvSpPr/>
      </dsp:nvSpPr>
      <dsp:spPr>
        <a:xfrm>
          <a:off x="31011" y="97772"/>
          <a:ext cx="2727739" cy="501747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C00000"/>
          </a:solidFill>
          <a:prstDash val="sys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100" b="1" kern="1200" dirty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400" b="1" kern="1200" dirty="0">
            <a:solidFill>
              <a:srgbClr val="C00000"/>
            </a:solidFill>
            <a:latin typeface="Cambria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200" b="1" kern="1200" dirty="0">
            <a:solidFill>
              <a:srgbClr val="C00000"/>
            </a:solidFill>
            <a:latin typeface="Cambria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200" b="1" kern="1200" dirty="0">
            <a:solidFill>
              <a:srgbClr val="C00000"/>
            </a:solidFill>
            <a:latin typeface="Cambria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200" b="1" kern="1200" dirty="0">
            <a:solidFill>
              <a:srgbClr val="C00000"/>
            </a:solidFill>
            <a:latin typeface="Cambria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200" b="1" kern="1200" dirty="0">
            <a:solidFill>
              <a:srgbClr val="C00000"/>
            </a:solidFill>
            <a:latin typeface="Cambria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200" b="1" kern="1200" dirty="0">
            <a:solidFill>
              <a:srgbClr val="C00000"/>
            </a:solidFill>
            <a:latin typeface="Cambria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200" b="1" kern="1200" dirty="0">
            <a:solidFill>
              <a:srgbClr val="C00000"/>
            </a:solidFill>
            <a:latin typeface="Cambria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>
              <a:solidFill>
                <a:srgbClr val="C00000"/>
              </a:solidFill>
              <a:latin typeface="Cambria" pitchFamily="18" charset="0"/>
            </a:rPr>
            <a:t>20</a:t>
          </a:r>
          <a:r>
            <a:rPr lang="ru-RU" sz="2200" b="1" kern="1200" dirty="0">
              <a:solidFill>
                <a:srgbClr val="002060"/>
              </a:solidFill>
              <a:latin typeface="Cambria" pitchFamily="18" charset="0"/>
            </a:rPr>
            <a:t>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002060"/>
              </a:solidFill>
              <a:latin typeface="Cambria" pitchFamily="18" charset="0"/>
            </a:rPr>
            <a:t>технических инспекторов труда</a:t>
          </a:r>
        </a:p>
      </dsp:txBody>
      <dsp:txXfrm>
        <a:off x="31011" y="2104762"/>
        <a:ext cx="2727739" cy="2006990"/>
      </dsp:txXfrm>
    </dsp:sp>
    <dsp:sp modelId="{E0E9402E-4B6A-4065-A6EA-2A61ACA78436}">
      <dsp:nvSpPr>
        <dsp:cNvPr id="0" name=""/>
        <dsp:cNvSpPr/>
      </dsp:nvSpPr>
      <dsp:spPr>
        <a:xfrm>
          <a:off x="79656" y="975712"/>
          <a:ext cx="2664005" cy="266400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570E1-D16D-4CFD-83B1-73BDE82241A5}">
      <dsp:nvSpPr>
        <dsp:cNvPr id="0" name=""/>
        <dsp:cNvSpPr/>
      </dsp:nvSpPr>
      <dsp:spPr>
        <a:xfrm>
          <a:off x="2815406" y="97772"/>
          <a:ext cx="2727739" cy="501747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C00000"/>
          </a:solidFill>
          <a:prstDash val="sys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100" b="1" kern="1200" dirty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100" b="1" kern="1200" dirty="0">
            <a:solidFill>
              <a:srgbClr val="002060"/>
            </a:solidFill>
            <a:latin typeface="Cambria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300" b="1" kern="1200" dirty="0">
            <a:solidFill>
              <a:srgbClr val="C00000"/>
            </a:solidFill>
            <a:latin typeface="Cambria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200" b="1" kern="1200" dirty="0">
            <a:solidFill>
              <a:srgbClr val="C00000"/>
            </a:solidFill>
            <a:latin typeface="Cambria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200" b="1" kern="1200" dirty="0">
            <a:solidFill>
              <a:srgbClr val="C00000"/>
            </a:solidFill>
            <a:latin typeface="Cambria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200" b="1" kern="1200" dirty="0">
            <a:solidFill>
              <a:srgbClr val="C00000"/>
            </a:solidFill>
            <a:latin typeface="Cambria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200" b="1" kern="1200" dirty="0">
            <a:solidFill>
              <a:srgbClr val="C00000"/>
            </a:solidFill>
            <a:latin typeface="Cambria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200" b="1" kern="1200" dirty="0">
            <a:solidFill>
              <a:srgbClr val="C00000"/>
            </a:solidFill>
            <a:latin typeface="Cambria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>
              <a:solidFill>
                <a:srgbClr val="C00000"/>
              </a:solidFill>
              <a:latin typeface="Cambria" pitchFamily="18" charset="0"/>
            </a:rPr>
            <a:t>13,6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C00000"/>
              </a:solidFill>
              <a:latin typeface="Cambria" pitchFamily="18" charset="0"/>
            </a:rPr>
            <a:t> тысяч</a:t>
          </a:r>
          <a:r>
            <a:rPr lang="ru-RU" sz="2200" b="1" kern="1200" dirty="0">
              <a:solidFill>
                <a:srgbClr val="002060"/>
              </a:solidFill>
              <a:latin typeface="Cambria" pitchFamily="18" charset="0"/>
            </a:rPr>
            <a:t> уполномоченных по охране труда</a:t>
          </a:r>
        </a:p>
      </dsp:txBody>
      <dsp:txXfrm>
        <a:off x="2815406" y="2104762"/>
        <a:ext cx="2727739" cy="2006990"/>
      </dsp:txXfrm>
    </dsp:sp>
    <dsp:sp modelId="{6D0C450F-698A-45F0-A8E4-045C9341F660}">
      <dsp:nvSpPr>
        <dsp:cNvPr id="0" name=""/>
        <dsp:cNvSpPr/>
      </dsp:nvSpPr>
      <dsp:spPr>
        <a:xfrm>
          <a:off x="2867390" y="846575"/>
          <a:ext cx="2664005" cy="26640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E7382-BBD9-48D5-BDB4-2058EB7617C9}">
      <dsp:nvSpPr>
        <dsp:cNvPr id="0" name=""/>
        <dsp:cNvSpPr/>
      </dsp:nvSpPr>
      <dsp:spPr>
        <a:xfrm>
          <a:off x="5624978" y="97772"/>
          <a:ext cx="2727739" cy="501747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C00000"/>
          </a:solidFill>
          <a:prstDash val="sys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b="1" kern="1200" dirty="0">
            <a:solidFill>
              <a:srgbClr val="002060"/>
            </a:solidFill>
            <a:latin typeface="Cambria" pitchFamily="18" charset="0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b="1" kern="1200" dirty="0">
            <a:solidFill>
              <a:srgbClr val="002060"/>
            </a:solidFill>
            <a:latin typeface="Cambria" pitchFamily="18" charset="0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>
            <a:solidFill>
              <a:srgbClr val="002060"/>
            </a:solidFill>
            <a:latin typeface="Cambria" pitchFamily="18" charset="0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>
            <a:solidFill>
              <a:srgbClr val="002060"/>
            </a:solidFill>
            <a:latin typeface="Cambria" pitchFamily="18" charset="0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>
            <a:solidFill>
              <a:srgbClr val="002060"/>
            </a:solidFill>
            <a:latin typeface="Cambria" pitchFamily="18" charset="0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>
            <a:solidFill>
              <a:srgbClr val="002060"/>
            </a:solidFill>
            <a:latin typeface="Cambria" pitchFamily="18" charset="0"/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C00000"/>
              </a:solidFill>
              <a:latin typeface="Cambria" pitchFamily="18" charset="0"/>
            </a:rPr>
            <a:t> 3,5 тысяч </a:t>
          </a:r>
          <a:r>
            <a:rPr lang="ru-RU" sz="2200" b="1" kern="1200" dirty="0">
              <a:solidFill>
                <a:srgbClr val="002060"/>
              </a:solidFill>
              <a:latin typeface="Cambria" pitchFamily="18" charset="0"/>
            </a:rPr>
            <a:t>комиссий по охране труда</a:t>
          </a:r>
        </a:p>
      </dsp:txBody>
      <dsp:txXfrm>
        <a:off x="5624978" y="2104762"/>
        <a:ext cx="2727739" cy="2006990"/>
      </dsp:txXfrm>
    </dsp:sp>
    <dsp:sp modelId="{486593A0-A562-448F-9938-BE27899AC312}">
      <dsp:nvSpPr>
        <dsp:cNvPr id="0" name=""/>
        <dsp:cNvSpPr/>
      </dsp:nvSpPr>
      <dsp:spPr>
        <a:xfrm>
          <a:off x="5648441" y="898571"/>
          <a:ext cx="2664005" cy="266400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26508-A504-4597-ACB7-B3EEF0E0DFB8}">
      <dsp:nvSpPr>
        <dsp:cNvPr id="0" name=""/>
        <dsp:cNvSpPr/>
      </dsp:nvSpPr>
      <dsp:spPr>
        <a:xfrm>
          <a:off x="37807" y="109057"/>
          <a:ext cx="8320745" cy="774567"/>
        </a:xfrm>
        <a:prstGeom prst="leftRightArrow">
          <a:avLst/>
        </a:prstGeom>
        <a:solidFill>
          <a:schemeClr val="bg1"/>
        </a:solidFill>
        <a:ln w="28575" cap="flat" cmpd="sng" algn="ctr">
          <a:solidFill>
            <a:srgbClr val="002060"/>
          </a:solidFill>
          <a:prstDash val="sys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E880BC-CA00-4B27-9031-699B02A89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47CED23-6870-49C2-BECE-B85ED162C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F24B61-A11B-4CFD-9E9B-3B370A71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49F5-BD33-4DEB-9D17-9D19FE96B165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895A39-ED14-42BB-8752-AFE66A19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A2B4F4-05F6-4824-AEC3-1DE24D9F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B951B-5F86-4630-AE74-685605C3F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80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C6D608-2069-408D-9636-F5C8C2928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F4F6AA1-341B-43C1-AFCB-A6E4CCBB5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B4CB43-6F5A-4990-B2A0-14F4E15C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49F5-BD33-4DEB-9D17-9D19FE96B165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ECBF5E-DEA5-474C-973D-493DC7A69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246C56D-92D7-452F-A858-05913798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B951B-5F86-4630-AE74-685605C3F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50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A1F389D-6809-4D28-88F1-90A8BE1B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33ECCA9-32DA-412F-84BC-060B6A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CE945A-77F3-4C96-8FB7-D7A074EB2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49F5-BD33-4DEB-9D17-9D19FE96B165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83D677-CBA8-4948-9C16-6D659BE84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59D0BFA-71F9-4B48-AC49-2FB09A3F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B951B-5F86-4630-AE74-685605C3F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17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AC1D36-EB87-467F-9B8F-5CB743D04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83FED0F-81B3-41A0-B32F-07C6E32BF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0AED6A-546C-43F5-919C-5C416FF49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49F5-BD33-4DEB-9D17-9D19FE96B165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92E8F5C-D5B9-44EA-A984-3D96E6ED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F800411-C31C-4D43-8853-E8EC2FD3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B951B-5F86-4630-AE74-685605C3F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631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68FCDA-E075-4844-A0D0-6AE33200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B688AF1-0FB5-4B6C-A472-2816650A7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1D744F-578E-4B25-B2C9-B857A2EFE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49F5-BD33-4DEB-9D17-9D19FE96B165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F5CA72-772B-4C1E-A9C5-B733045C1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D03FE8-E2E1-43F9-AE5B-4F62E2DD4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B951B-5F86-4630-AE74-685605C3F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781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2FCF66-B720-4935-A3FF-E5F4D8E5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452AE2-AAE1-4B6B-BD34-82D95C4A49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1F5641B-4D38-4C29-898C-35C395F47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762F7C6-C583-42E6-9C15-7C9A382A0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49F5-BD33-4DEB-9D17-9D19FE96B165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987BEC7-4D46-4E1C-A2B5-79073B79C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A93FF53-F684-465F-A20D-5047C1A6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B951B-5F86-4630-AE74-685605C3F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52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526E77-1ED9-4685-A5FB-5BCA13E3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1160A3C-F3BC-46A4-9A72-D1174DA63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7CE40F4-8D14-4A2F-82CA-2D665F5D3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75BB8B7-3BAA-42F0-BA5E-0871AB4DE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125E9E0-F34F-42E7-A80B-E8EF8E0B2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4671528-4520-4FB4-B864-4F4D1542C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49F5-BD33-4DEB-9D17-9D19FE96B165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0D86DBA-C84E-411E-8F58-845DC6459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04BD2F3-A34D-4329-BA21-D893B68A1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B951B-5F86-4630-AE74-685605C3F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14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E51C35-5F6C-4B90-8BAA-5CE8777D6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642C363-D406-452E-A4A4-327D7479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49F5-BD33-4DEB-9D17-9D19FE96B165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FE36CB6-BE99-4F74-87CF-9FFEFF7BA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0DCF222-DF91-4C90-BBFB-93A00BD3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B951B-5F86-4630-AE74-685605C3F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19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0E81923-F701-4D40-9F50-AEEF72F3C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49F5-BD33-4DEB-9D17-9D19FE96B165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3EA4115-C7B2-4815-A619-513F91626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DFC7A43-515E-470C-B65C-063FE51A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B951B-5F86-4630-AE74-685605C3F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482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D2C37C-73DB-4CE6-80DE-A712D4800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C84503D-6A6C-4117-9472-A044833DA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9A75585-3813-4008-9AA2-F3A7A74D7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EAFC8F0-6F96-4A2F-B4E0-631F9341E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49F5-BD33-4DEB-9D17-9D19FE96B165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B0BD1CF-0162-4FF0-BEBA-76938D2A4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0AEAA07-8FDA-46A2-A7F1-516FD0EE0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B951B-5F86-4630-AE74-685605C3F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BC8D8B-7FBD-44D2-989A-DAB32EC8C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FF9A484-CE46-4C49-B802-370A6203A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6B36F68-CC30-432F-9CA6-464DDBD80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C0F4342-6DA8-4BFC-AAC0-7D9934A6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49F5-BD33-4DEB-9D17-9D19FE96B165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02BDA1F-983D-4099-BC40-78E17657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7B1FBDB-E513-4244-B9AB-6DE81B317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B951B-5F86-4630-AE74-685605C3F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67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48D4A0-F0AC-44D1-82E8-564DD460D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6FC2CC-154C-4324-A628-40388BA87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4C1FB6-0B96-4A35-8840-F2FBAA0CE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449F5-BD33-4DEB-9D17-9D19FE96B165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459B52A-7BD0-4017-89C1-E15D043F7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84A5A4-2C7A-48B9-B8AC-7210633BD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B951B-5F86-4630-AE74-685605C3F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71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jpg"/><Relationship Id="rId7" Type="http://schemas.openxmlformats.org/officeDocument/2006/relationships/image" Target="../media/image4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2.jpg"/><Relationship Id="rId5" Type="http://schemas.openxmlformats.org/officeDocument/2006/relationships/image" Target="../media/image45.jpeg"/><Relationship Id="rId10" Type="http://schemas.openxmlformats.org/officeDocument/2006/relationships/image" Target="../media/image3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jpg"/><Relationship Id="rId7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2.jpg"/><Relationship Id="rId5" Type="http://schemas.openxmlformats.org/officeDocument/2006/relationships/image" Target="../media/image10.jpeg"/><Relationship Id="rId10" Type="http://schemas.openxmlformats.org/officeDocument/2006/relationships/image" Target="../media/image3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4.jp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11" Type="http://schemas.openxmlformats.org/officeDocument/2006/relationships/image" Target="../media/image19.jpeg"/><Relationship Id="rId5" Type="http://schemas.openxmlformats.org/officeDocument/2006/relationships/image" Target="../media/image3.png"/><Relationship Id="rId10" Type="http://schemas.openxmlformats.org/officeDocument/2006/relationships/image" Target="../media/image18.jpeg"/><Relationship Id="rId4" Type="http://schemas.openxmlformats.org/officeDocument/2006/relationships/image" Target="../media/image5.jp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4.jpg"/><Relationship Id="rId21" Type="http://schemas.microsoft.com/office/2007/relationships/hdphoto" Target="../media/hdphoto4.wdp"/><Relationship Id="rId7" Type="http://schemas.openxmlformats.org/officeDocument/2006/relationships/image" Target="../media/image22.png"/><Relationship Id="rId12" Type="http://schemas.microsoft.com/office/2007/relationships/diagramDrawing" Target="../diagrams/drawing1.xml"/><Relationship Id="rId17" Type="http://schemas.openxmlformats.org/officeDocument/2006/relationships/image" Target="../media/image27.png"/><Relationship Id="rId2" Type="http://schemas.openxmlformats.org/officeDocument/2006/relationships/image" Target="../media/image1.jpg"/><Relationship Id="rId16" Type="http://schemas.microsoft.com/office/2007/relationships/hdphoto" Target="../media/hdphoto2.wdp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.png"/><Relationship Id="rId15" Type="http://schemas.openxmlformats.org/officeDocument/2006/relationships/image" Target="../media/image26.png"/><Relationship Id="rId23" Type="http://schemas.microsoft.com/office/2007/relationships/hdphoto" Target="../media/hdphoto5.wdp"/><Relationship Id="rId10" Type="http://schemas.openxmlformats.org/officeDocument/2006/relationships/diagramQuickStyle" Target="../diagrams/quickStyle1.xml"/><Relationship Id="rId19" Type="http://schemas.microsoft.com/office/2007/relationships/hdphoto" Target="../media/hdphoto3.wdp"/><Relationship Id="rId4" Type="http://schemas.openxmlformats.org/officeDocument/2006/relationships/image" Target="../media/image5.jpg"/><Relationship Id="rId9" Type="http://schemas.openxmlformats.org/officeDocument/2006/relationships/diagramLayout" Target="../diagrams/layout1.xml"/><Relationship Id="rId14" Type="http://schemas.microsoft.com/office/2007/relationships/hdphoto" Target="../media/hdphoto1.wdp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jpeg"/><Relationship Id="rId3" Type="http://schemas.openxmlformats.org/officeDocument/2006/relationships/image" Target="../media/image31.png"/><Relationship Id="rId7" Type="http://schemas.microsoft.com/office/2007/relationships/hdphoto" Target="../media/hdphoto7.wdp"/><Relationship Id="rId12" Type="http://schemas.openxmlformats.org/officeDocument/2006/relationships/image" Target="../media/image37.jpeg"/><Relationship Id="rId17" Type="http://schemas.openxmlformats.org/officeDocument/2006/relationships/image" Target="../media/image3.png"/><Relationship Id="rId2" Type="http://schemas.openxmlformats.org/officeDocument/2006/relationships/image" Target="../media/image1.jp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5" Type="http://schemas.openxmlformats.org/officeDocument/2006/relationships/image" Target="../media/image2.jp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microsoft.com/office/2007/relationships/hdphoto" Target="../media/hdphoto9.wdp"/><Relationship Id="rId3" Type="http://schemas.openxmlformats.org/officeDocument/2006/relationships/image" Target="../media/image4.jpg"/><Relationship Id="rId7" Type="http://schemas.openxmlformats.org/officeDocument/2006/relationships/diagramData" Target="../diagrams/data2.xml"/><Relationship Id="rId12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11" Type="http://schemas.microsoft.com/office/2007/relationships/diagramDrawing" Target="../diagrams/drawing2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5.jpg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1A3534E-CC6C-4300-9BC6-11038068B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6096"/>
            <a:ext cx="12173712" cy="6845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5566D6-DBEB-4164-BEC9-593F0891D41D}"/>
              </a:ext>
            </a:extLst>
          </p:cNvPr>
          <p:cNvSpPr txBox="1"/>
          <p:nvPr/>
        </p:nvSpPr>
        <p:spPr>
          <a:xfrm>
            <a:off x="850392" y="5772279"/>
            <a:ext cx="21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Казань, 2019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CF4763-7243-489C-8A82-84B7D3696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3243" r="2648" b="2224"/>
          <a:stretch/>
        </p:blipFill>
        <p:spPr>
          <a:xfrm>
            <a:off x="10758073" y="214760"/>
            <a:ext cx="1226200" cy="1263358"/>
          </a:xfrm>
          <a:prstGeom prst="ellipse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DD312641-F1A8-4DD3-8C38-636EAD73E301}"/>
              </a:ext>
            </a:extLst>
          </p:cNvPr>
          <p:cNvSpPr txBox="1">
            <a:spLocks/>
          </p:cNvSpPr>
          <p:nvPr/>
        </p:nvSpPr>
        <p:spPr>
          <a:xfrm>
            <a:off x="514292" y="646744"/>
            <a:ext cx="11163415" cy="27345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00"/>
              </a:lnSpc>
            </a:pP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Кузьмичева Елена Ивановна</a:t>
            </a:r>
          </a:p>
          <a:p>
            <a:pPr algn="ctr">
              <a:lnSpc>
                <a:spcPts val="4800"/>
              </a:lnSpc>
            </a:pP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800"/>
              </a:lnSpc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Федерации профсоюзов Республики Татарстан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C3A46FA-E067-4976-B1A4-031E0903D7D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80" y="230631"/>
            <a:ext cx="1022223" cy="126335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38812205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D875402-E32B-4CD2-95A8-5CDB0E814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3258312"/>
            <a:ext cx="12173712" cy="12009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7CAE68C-53EF-49E4-AFA8-CB2D3DB1B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4459224"/>
            <a:ext cx="12173712" cy="12009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BD450A2-0109-44E0-8EF6-6A2DE53973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5644896"/>
            <a:ext cx="12173712" cy="120091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0235114-6F4E-4A44-81B0-98369E2AD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8" b="12645"/>
          <a:stretch/>
        </p:blipFill>
        <p:spPr>
          <a:xfrm>
            <a:off x="18288" y="3389719"/>
            <a:ext cx="12173712" cy="3485706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F1FC3B2-8BAA-433F-ABF4-689E7888219C}"/>
              </a:ext>
            </a:extLst>
          </p:cNvPr>
          <p:cNvSpPr/>
          <p:nvPr/>
        </p:nvSpPr>
        <p:spPr>
          <a:xfrm>
            <a:off x="6784848" y="6431771"/>
            <a:ext cx="1542288" cy="437368"/>
          </a:xfrm>
          <a:prstGeom prst="rect">
            <a:avLst/>
          </a:prstGeom>
          <a:solidFill>
            <a:srgbClr val="363289"/>
          </a:solidFill>
          <a:ln>
            <a:solidFill>
              <a:srgbClr val="363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863E7C4F-4A00-465C-A969-5DCE76571218}"/>
              </a:ext>
            </a:extLst>
          </p:cNvPr>
          <p:cNvSpPr/>
          <p:nvPr/>
        </p:nvSpPr>
        <p:spPr>
          <a:xfrm>
            <a:off x="10631424" y="6431771"/>
            <a:ext cx="1542288" cy="437368"/>
          </a:xfrm>
          <a:prstGeom prst="rect">
            <a:avLst/>
          </a:prstGeom>
          <a:solidFill>
            <a:srgbClr val="363289"/>
          </a:solidFill>
          <a:ln>
            <a:solidFill>
              <a:srgbClr val="363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EFDFC4-524E-4E6A-8586-9D2267CC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FAF4C3-AAFA-44EF-AEBE-6BC9DDF3B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867"/>
          <a:stretch/>
        </p:blipFill>
        <p:spPr>
          <a:xfrm>
            <a:off x="0" y="-183660"/>
            <a:ext cx="12206233" cy="34411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91B3B7A-7136-42FC-94B6-5A305A001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" t="32914" r="100" b="50755"/>
          <a:stretch/>
        </p:blipFill>
        <p:spPr>
          <a:xfrm>
            <a:off x="-14233" y="3258871"/>
            <a:ext cx="12220466" cy="1120965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01D71CBC-5A52-4DFE-97BB-6EB9C1A15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0" y="3523101"/>
            <a:ext cx="3575923" cy="2383948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B0FC3DC-3C36-4C0E-B45E-704D09D746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480" y="3366535"/>
            <a:ext cx="3812861" cy="23839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195EF83-AF17-4FD6-AAC6-7F4BA75098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620" y="3157933"/>
            <a:ext cx="3408832" cy="227255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CC45BDC3-E23A-483C-AD2B-35EBE7FF1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4" b="38791"/>
          <a:stretch/>
        </p:blipFill>
        <p:spPr>
          <a:xfrm>
            <a:off x="-14233" y="400027"/>
            <a:ext cx="12173712" cy="18494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AC5A038-CC70-4667-9EE7-5CFF6A808C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75" y="1348071"/>
            <a:ext cx="3575922" cy="238394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379AC21-6DDA-4C65-8F73-AC9263E9D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49" y="1298722"/>
            <a:ext cx="3723967" cy="248264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A4567B17-49D9-4FF7-9491-4DF90F627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4" b="38791"/>
          <a:stretch/>
        </p:blipFill>
        <p:spPr>
          <a:xfrm>
            <a:off x="-14234" y="-184042"/>
            <a:ext cx="12173712" cy="1285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9DC27CF-9554-4C78-A80C-A4B8ED5A6B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85" y="1073011"/>
            <a:ext cx="3875532" cy="258368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BECB433A-886A-4F0A-AD20-09A6BF5740ED}"/>
              </a:ext>
            </a:extLst>
          </p:cNvPr>
          <p:cNvSpPr/>
          <p:nvPr/>
        </p:nvSpPr>
        <p:spPr>
          <a:xfrm>
            <a:off x="1405511" y="115473"/>
            <a:ext cx="93342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IX </a:t>
            </a:r>
            <a:r>
              <a:rPr lang="ru-RU" sz="21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Республиканский смотр – конкурс на звание: «Лучший уполномоченный   по охране труда Федерации профсоюзов Республики Татарстан»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CEE8223-BE27-4BC8-96FA-6B0D976A9DF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7" y="-44233"/>
            <a:ext cx="925150" cy="110027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4511A8A9-D274-4C5A-B9AF-A73BD409F6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3243" r="2648" b="2224"/>
          <a:stretch/>
        </p:blipFill>
        <p:spPr>
          <a:xfrm>
            <a:off x="10888624" y="-60482"/>
            <a:ext cx="1166119" cy="11851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5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CDE34E-CCBA-49FE-81D4-FDF3B4C3F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712" cy="6845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5566D6-DBEB-4164-BEC9-593F0891D41D}"/>
              </a:ext>
            </a:extLst>
          </p:cNvPr>
          <p:cNvSpPr txBox="1"/>
          <p:nvPr/>
        </p:nvSpPr>
        <p:spPr>
          <a:xfrm>
            <a:off x="850392" y="5772279"/>
            <a:ext cx="21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Казань, 2019 г.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C3A46FA-E067-4976-B1A4-031E0903D7D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767" y="105700"/>
            <a:ext cx="1658111" cy="202234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44A5DE-699F-415E-B493-0FED0D539FEF}"/>
              </a:ext>
            </a:extLst>
          </p:cNvPr>
          <p:cNvSpPr txBox="1"/>
          <p:nvPr/>
        </p:nvSpPr>
        <p:spPr>
          <a:xfrm>
            <a:off x="3178036" y="713768"/>
            <a:ext cx="56935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D60000"/>
                </a:solidFill>
                <a:latin typeface="Monotype Corsiva" panose="03010101010201010101" pitchFamily="66" charset="0"/>
              </a:rPr>
              <a:t>24 сентября </a:t>
            </a:r>
            <a:endParaRPr lang="en-US" sz="3600" b="1" dirty="0">
              <a:solidFill>
                <a:srgbClr val="D6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3600" b="1" dirty="0">
              <a:solidFill>
                <a:srgbClr val="D6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600" b="1" spc="120" dirty="0">
                <a:solidFill>
                  <a:srgbClr val="D60000"/>
                </a:solidFill>
                <a:latin typeface="Monotype Corsiva" panose="03010101010201010101" pitchFamily="66" charset="0"/>
              </a:rPr>
              <a:t>День Федерации профсоюзов </a:t>
            </a:r>
          </a:p>
          <a:p>
            <a:pPr algn="ctr"/>
            <a:r>
              <a:rPr lang="ru-RU" sz="3600" b="1" spc="120" dirty="0">
                <a:solidFill>
                  <a:srgbClr val="D60000"/>
                </a:solidFill>
                <a:latin typeface="Monotype Corsiva" panose="03010101010201010101" pitchFamily="66" charset="0"/>
              </a:rPr>
              <a:t>Республики Татарстан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8CCF624-EF6E-4B78-91AD-B4DD8895E871}"/>
              </a:ext>
            </a:extLst>
          </p:cNvPr>
          <p:cNvSpPr txBox="1"/>
          <p:nvPr/>
        </p:nvSpPr>
        <p:spPr>
          <a:xfrm>
            <a:off x="1932432" y="221520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600" b="1" dirty="0">
              <a:latin typeface="Monotype Corsiva" panose="03010101010201010101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5977CBE-6C3B-4C59-AA5F-4DEAFD3FDE73}"/>
              </a:ext>
            </a:extLst>
          </p:cNvPr>
          <p:cNvSpPr txBox="1"/>
          <p:nvPr/>
        </p:nvSpPr>
        <p:spPr>
          <a:xfrm>
            <a:off x="3885734" y="3885248"/>
            <a:ext cx="3790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130" dirty="0">
                <a:solidFill>
                  <a:srgbClr val="D60000"/>
                </a:solidFill>
                <a:latin typeface="Monotype Corsiva" panose="03010101010201010101" pitchFamily="66" charset="0"/>
              </a:rPr>
              <a:t>С праздником!</a:t>
            </a:r>
          </a:p>
        </p:txBody>
      </p:sp>
      <p:pic>
        <p:nvPicPr>
          <p:cNvPr id="12296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17E71962-889B-45A5-A354-A9FC537B6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65818" y="969461"/>
            <a:ext cx="4734138" cy="315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79516D96-4996-423F-8B87-3BE40BCDD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173650" y="884637"/>
            <a:ext cx="4734138" cy="315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01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932701B-650F-4B41-BB16-2EEB4D6BC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6096"/>
            <a:ext cx="12173712" cy="6845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5566D6-DBEB-4164-BEC9-593F0891D41D}"/>
              </a:ext>
            </a:extLst>
          </p:cNvPr>
          <p:cNvSpPr txBox="1"/>
          <p:nvPr/>
        </p:nvSpPr>
        <p:spPr>
          <a:xfrm>
            <a:off x="801624" y="5772279"/>
            <a:ext cx="21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Казань, 2019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E6B1DD0-3E04-4B43-8846-4E6DB095A2D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13" y="166927"/>
            <a:ext cx="925150" cy="110027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CF4763-7243-489C-8A82-84B7D36961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3243" r="2648" b="2224"/>
          <a:stretch/>
        </p:blipFill>
        <p:spPr>
          <a:xfrm>
            <a:off x="10814668" y="136503"/>
            <a:ext cx="1166119" cy="1185102"/>
          </a:xfrm>
          <a:prstGeom prst="ellipse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B06057ED-1327-41FA-85D1-4DB838C85F97}"/>
              </a:ext>
            </a:extLst>
          </p:cNvPr>
          <p:cNvSpPr txBox="1">
            <a:spLocks/>
          </p:cNvSpPr>
          <p:nvPr/>
        </p:nvSpPr>
        <p:spPr>
          <a:xfrm>
            <a:off x="415661" y="1009885"/>
            <a:ext cx="11163415" cy="27345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Республиканский Форум</a:t>
            </a:r>
            <a:b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 профсоюзов Республики Татарстан «Стремление к нулю: национальная стратегия в сфере охраны труда»</a:t>
            </a:r>
          </a:p>
        </p:txBody>
      </p:sp>
    </p:spTree>
    <p:extLst>
      <p:ext uri="{BB962C8B-B14F-4D97-AF65-F5344CB8AC3E}">
        <p14:creationId xmlns:p14="http://schemas.microsoft.com/office/powerpoint/2010/main" val="41305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9CF69F-9D17-44FF-B7E6-8EFBF6964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9"/>
          <a:stretch/>
        </p:blipFill>
        <p:spPr>
          <a:xfrm>
            <a:off x="0" y="-50420"/>
            <a:ext cx="12173712" cy="34168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9FC0DBA-76C8-45C0-A938-CC067691F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3258312"/>
            <a:ext cx="12173712" cy="12009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F2C3E2-EC3D-4083-B9D7-2D83F59C3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4459224"/>
            <a:ext cx="12173712" cy="1200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2C47F4F-61A5-4022-BF55-5FE767E84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5644896"/>
            <a:ext cx="12173712" cy="12009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F557540-AADE-4BF6-9A97-7A22ED0B8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3258312"/>
            <a:ext cx="12173712" cy="12009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EDC40F3-6965-486B-A1F1-889143B34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4459224"/>
            <a:ext cx="12173712" cy="12009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D13A783-4616-45A8-8672-0DDC36158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5644896"/>
            <a:ext cx="12173712" cy="120091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12B3099-CE1A-4FBB-A409-6A38A999D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8" b="12645"/>
          <a:stretch/>
        </p:blipFill>
        <p:spPr>
          <a:xfrm>
            <a:off x="18288" y="3389719"/>
            <a:ext cx="12173712" cy="348570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850D59E-C3C2-42B4-9A9F-E69320ED532E}"/>
              </a:ext>
            </a:extLst>
          </p:cNvPr>
          <p:cNvSpPr/>
          <p:nvPr/>
        </p:nvSpPr>
        <p:spPr>
          <a:xfrm>
            <a:off x="6784848" y="6431771"/>
            <a:ext cx="1542288" cy="437368"/>
          </a:xfrm>
          <a:prstGeom prst="rect">
            <a:avLst/>
          </a:prstGeom>
          <a:solidFill>
            <a:srgbClr val="363289"/>
          </a:solidFill>
          <a:ln>
            <a:solidFill>
              <a:srgbClr val="363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7E437F3-2543-4072-8F17-B927C893A8C3}"/>
              </a:ext>
            </a:extLst>
          </p:cNvPr>
          <p:cNvSpPr/>
          <p:nvPr/>
        </p:nvSpPr>
        <p:spPr>
          <a:xfrm>
            <a:off x="10631424" y="6431771"/>
            <a:ext cx="1542288" cy="437368"/>
          </a:xfrm>
          <a:prstGeom prst="rect">
            <a:avLst/>
          </a:prstGeom>
          <a:solidFill>
            <a:srgbClr val="363289"/>
          </a:solidFill>
          <a:ln>
            <a:solidFill>
              <a:srgbClr val="363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6EF1AF9-021A-4597-8667-9A3E07EF20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4" b="38791"/>
          <a:stretch/>
        </p:blipFill>
        <p:spPr>
          <a:xfrm>
            <a:off x="0" y="-56706"/>
            <a:ext cx="12173712" cy="23572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378F305-2920-443F-BD59-A2A08E0DE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1"/>
          <a:stretch/>
        </p:blipFill>
        <p:spPr>
          <a:xfrm>
            <a:off x="18288" y="1444201"/>
            <a:ext cx="6882384" cy="4676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4E4D8B7-E6EB-466E-AA9F-963B160C08E5}"/>
              </a:ext>
            </a:extLst>
          </p:cNvPr>
          <p:cNvSpPr txBox="1"/>
          <p:nvPr/>
        </p:nvSpPr>
        <p:spPr>
          <a:xfrm>
            <a:off x="1343999" y="246165"/>
            <a:ext cx="102151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700" b="1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24 сентября – День Федерации профсоюзов Республики Татарстан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E678ACB-C062-45FA-B5CE-3B6907100F7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09" y="154347"/>
            <a:ext cx="838691" cy="10850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4" name="Picture 10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D0940B3F-8B8A-493E-8FB8-6FB8C23EE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058" y="1034833"/>
            <a:ext cx="3495142" cy="464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98E1D1-B981-40F4-9E56-307E1BEE86F6}"/>
              </a:ext>
            </a:extLst>
          </p:cNvPr>
          <p:cNvSpPr txBox="1"/>
          <p:nvPr/>
        </p:nvSpPr>
        <p:spPr>
          <a:xfrm>
            <a:off x="7951624" y="2172904"/>
            <a:ext cx="2426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D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сентября 1920 года </a:t>
            </a:r>
          </a:p>
          <a:p>
            <a:pPr algn="ctr"/>
            <a:r>
              <a:rPr lang="en-US" sz="1600" b="1" dirty="0">
                <a:solidFill>
                  <a:srgbClr val="D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600" b="1" dirty="0">
                <a:solidFill>
                  <a:srgbClr val="D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съезд профсоюзов Татарии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6EDBBC-383E-4A4E-8107-2AD766FAD724}"/>
              </a:ext>
            </a:extLst>
          </p:cNvPr>
          <p:cNvSpPr txBox="1"/>
          <p:nvPr/>
        </p:nvSpPr>
        <p:spPr>
          <a:xfrm>
            <a:off x="7815073" y="3105797"/>
            <a:ext cx="2645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D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губернских отделов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D73FE06-E8FD-49BF-9BC1-841E9885E74D}"/>
              </a:ext>
            </a:extLst>
          </p:cNvPr>
          <p:cNvSpPr txBox="1"/>
          <p:nvPr/>
        </p:nvSpPr>
        <p:spPr>
          <a:xfrm>
            <a:off x="7988580" y="3690051"/>
            <a:ext cx="2389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D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уездных профбюро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79071F9-7C1F-4A3D-9708-13A8A2488D2E}"/>
              </a:ext>
            </a:extLst>
          </p:cNvPr>
          <p:cNvSpPr txBox="1"/>
          <p:nvPr/>
        </p:nvSpPr>
        <p:spPr>
          <a:xfrm>
            <a:off x="7894702" y="4209547"/>
            <a:ext cx="2645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D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130 тыс. членов профсоюзов</a:t>
            </a:r>
          </a:p>
        </p:txBody>
      </p:sp>
    </p:spTree>
    <p:extLst>
      <p:ext uri="{BB962C8B-B14F-4D97-AF65-F5344CB8AC3E}">
        <p14:creationId xmlns:p14="http://schemas.microsoft.com/office/powerpoint/2010/main" val="32779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D6B78AF-39A9-4970-AB46-AB393F59D8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3"/>
          <a:stretch/>
        </p:blipFill>
        <p:spPr>
          <a:xfrm>
            <a:off x="-18288" y="0"/>
            <a:ext cx="12173712" cy="43900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9FC0DBA-76C8-45C0-A938-CC067691F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3258312"/>
            <a:ext cx="12173712" cy="12009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F2C3E2-EC3D-4083-B9D7-2D83F59C3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4459224"/>
            <a:ext cx="12173712" cy="1200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2C47F4F-61A5-4022-BF55-5FE767E84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5644896"/>
            <a:ext cx="12173712" cy="1200912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B4A37C10-B8EA-4DD0-87E8-18FB75201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798" y="726628"/>
            <a:ext cx="7389936" cy="170758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 Федерация профсоюзов Республики Татарстан </a:t>
            </a:r>
            <a:b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объединяет около 800 тыс. членов профсоюзов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DD72DCF-6B86-4F59-B161-A864A8E9AB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8" b="12645"/>
          <a:stretch/>
        </p:blipFill>
        <p:spPr>
          <a:xfrm>
            <a:off x="18288" y="3389719"/>
            <a:ext cx="12173712" cy="3485706"/>
          </a:xfrm>
          <a:prstGeom prst="rect">
            <a:avLst/>
          </a:prstGeom>
        </p:spPr>
      </p:pic>
      <p:pic>
        <p:nvPicPr>
          <p:cNvPr id="20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F6772E71-CFC6-45A6-AEA9-8F39217A3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t="3066" r="8380"/>
          <a:stretch/>
        </p:blipFill>
        <p:spPr bwMode="auto">
          <a:xfrm>
            <a:off x="7953581" y="2488580"/>
            <a:ext cx="4292640" cy="282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D3C9016C-4043-49C4-9547-9F5226267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t="3066" r="8380"/>
          <a:stretch/>
        </p:blipFill>
        <p:spPr bwMode="auto">
          <a:xfrm>
            <a:off x="-1" y="2429670"/>
            <a:ext cx="4292639" cy="282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2DD5C14A-6AB0-4E1B-AD1A-F768BC3E5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t="3066" r="8380"/>
          <a:stretch/>
        </p:blipFill>
        <p:spPr bwMode="auto">
          <a:xfrm>
            <a:off x="3940536" y="2453001"/>
            <a:ext cx="4292639" cy="282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71B3A9-3E3A-48AC-A41D-2A88062E89C5}"/>
              </a:ext>
            </a:extLst>
          </p:cNvPr>
          <p:cNvSpPr/>
          <p:nvPr/>
        </p:nvSpPr>
        <p:spPr>
          <a:xfrm>
            <a:off x="6784848" y="6431771"/>
            <a:ext cx="1542288" cy="437368"/>
          </a:xfrm>
          <a:prstGeom prst="rect">
            <a:avLst/>
          </a:prstGeom>
          <a:solidFill>
            <a:srgbClr val="363289"/>
          </a:solidFill>
          <a:ln>
            <a:solidFill>
              <a:srgbClr val="363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6264C11-291B-4CA8-838C-0F0270D8C994}"/>
              </a:ext>
            </a:extLst>
          </p:cNvPr>
          <p:cNvSpPr/>
          <p:nvPr/>
        </p:nvSpPr>
        <p:spPr>
          <a:xfrm>
            <a:off x="10631424" y="6431771"/>
            <a:ext cx="1542288" cy="437368"/>
          </a:xfrm>
          <a:prstGeom prst="rect">
            <a:avLst/>
          </a:prstGeom>
          <a:solidFill>
            <a:srgbClr val="363289"/>
          </a:solidFill>
          <a:ln>
            <a:solidFill>
              <a:srgbClr val="363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F234B80-AF77-46C7-AC43-CBF978B7758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41" y="12192"/>
            <a:ext cx="838691" cy="1085088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63203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94BCFE-6F5B-472B-9CED-F27099A71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6096"/>
            <a:ext cx="12173712" cy="6845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5566D6-DBEB-4164-BEC9-593F0891D41D}"/>
              </a:ext>
            </a:extLst>
          </p:cNvPr>
          <p:cNvSpPr txBox="1"/>
          <p:nvPr/>
        </p:nvSpPr>
        <p:spPr>
          <a:xfrm>
            <a:off x="960120" y="5772279"/>
            <a:ext cx="21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Казань, 2019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CF4763-7243-489C-8A82-84B7D3696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3243" r="2648" b="2224"/>
          <a:stretch/>
        </p:blipFill>
        <p:spPr>
          <a:xfrm>
            <a:off x="10814668" y="136503"/>
            <a:ext cx="1166119" cy="1185102"/>
          </a:xfrm>
          <a:prstGeom prst="ellipse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B06057ED-1327-41FA-85D1-4DB838C85F97}"/>
              </a:ext>
            </a:extLst>
          </p:cNvPr>
          <p:cNvSpPr txBox="1">
            <a:spLocks/>
          </p:cNvSpPr>
          <p:nvPr/>
        </p:nvSpPr>
        <p:spPr>
          <a:xfrm>
            <a:off x="415661" y="1009885"/>
            <a:ext cx="11163415" cy="27345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8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Республиканский Форум</a:t>
            </a:r>
            <a:b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 профсоюзов Республики Татарстан «Стремление к нулю: национальная стратегия в сфере охраны труда»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E6B1DD0-3E04-4B43-8846-4E6DB095A2D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13" y="166927"/>
            <a:ext cx="925150" cy="110027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27693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3B109BD-25FE-4FD4-9798-27A6740229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3"/>
          <a:stretch/>
        </p:blipFill>
        <p:spPr>
          <a:xfrm>
            <a:off x="9143" y="7941"/>
            <a:ext cx="12173712" cy="46554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F2C3E2-EC3D-4083-B9D7-2D83F59C3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4459224"/>
            <a:ext cx="12173712" cy="1200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2C47F4F-61A5-4022-BF55-5FE767E84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5644896"/>
            <a:ext cx="12173712" cy="1200912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ECD4FB90-EC03-4A2B-AAB7-7186DD75B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5228" y="4581673"/>
            <a:ext cx="73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14%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740C936-D761-4C82-9316-BE0BB3C8B2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/>
          <a:stretch/>
        </p:blipFill>
        <p:spPr>
          <a:xfrm>
            <a:off x="291696" y="4142978"/>
            <a:ext cx="3646319" cy="2532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F9DA26E-6B91-4D01-AF20-5CBF1AB05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618" y="4273109"/>
            <a:ext cx="3646319" cy="236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 descr="ÐÐ°ÑÑÐ¸Ð½ÐºÐ¸ Ð¿Ð¾ Ð·Ð°Ð¿ÑÐ¾ÑÑ Ð±ÐµÐ·Ð¾Ð¿Ð°ÑÐ½ÑÐµ ÑÑÐ»Ð¾Ð²Ð¸Ñ ÑÑÑÐ´Ð°">
            <a:extLst>
              <a:ext uri="{FF2B5EF4-FFF2-40B4-BE49-F238E27FC236}">
                <a16:creationId xmlns:a16="http://schemas.microsoft.com/office/drawing/2014/main" xmlns="" id="{4E50384D-8115-419E-BC65-1D70CDD4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31" y="4318431"/>
            <a:ext cx="3646319" cy="2430879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Горизонтальный свиток 13">
            <a:extLst>
              <a:ext uri="{FF2B5EF4-FFF2-40B4-BE49-F238E27FC236}">
                <a16:creationId xmlns:a16="http://schemas.microsoft.com/office/drawing/2014/main" xmlns="" id="{876CB63C-C216-445A-AE13-492362C1347A}"/>
              </a:ext>
            </a:extLst>
          </p:cNvPr>
          <p:cNvSpPr/>
          <p:nvPr/>
        </p:nvSpPr>
        <p:spPr>
          <a:xfrm flipH="1">
            <a:off x="462241" y="2681919"/>
            <a:ext cx="11234992" cy="1408532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360363" algn="ctr">
              <a:defRPr/>
            </a:pPr>
            <a:endParaRPr lang="ru-RU" sz="2400" b="1" dirty="0">
              <a:solidFill>
                <a:srgbClr val="A2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7E86BA4C-7D8F-4ABF-B890-C885BCB82AB5}"/>
              </a:ext>
            </a:extLst>
          </p:cNvPr>
          <p:cNvSpPr/>
          <p:nvPr/>
        </p:nvSpPr>
        <p:spPr>
          <a:xfrm>
            <a:off x="664400" y="2822037"/>
            <a:ext cx="10383775" cy="1268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r>
              <a:rPr lang="ru-RU" sz="2200" b="1" dirty="0">
                <a:solidFill>
                  <a:srgbClr val="002060"/>
                </a:solidFill>
                <a:latin typeface="Cambria" pitchFamily="18" charset="0"/>
              </a:rPr>
              <a:t>Работа по охране труда должна строится по принципу приоритетности сохранения жизни и здоровья работников!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C330926-D608-4238-873A-65C0ACBF1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47" y="391222"/>
            <a:ext cx="3442610" cy="2295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3C0453F-62C2-40B4-AD54-54117D87A4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r="4505"/>
          <a:stretch/>
        </p:blipFill>
        <p:spPr>
          <a:xfrm>
            <a:off x="4414331" y="406425"/>
            <a:ext cx="3363337" cy="228248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635A4EF-AE4C-49FC-A371-0CC4082956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r="6129"/>
          <a:stretch/>
        </p:blipFill>
        <p:spPr>
          <a:xfrm>
            <a:off x="7978476" y="499489"/>
            <a:ext cx="3442611" cy="2192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EFAD744D-7B59-460F-B4D6-AC6E40B9A8D4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67" y="79332"/>
            <a:ext cx="932281" cy="116278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D2DF475D-553F-46CE-9EFD-0F8BB5D0989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3243" r="2648" b="2224"/>
          <a:stretch/>
        </p:blipFill>
        <p:spPr>
          <a:xfrm>
            <a:off x="10976101" y="99927"/>
            <a:ext cx="1166119" cy="11851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83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1A40ED01-C49B-4440-8F92-7767C5861A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56"/>
          <a:stretch/>
        </p:blipFill>
        <p:spPr>
          <a:xfrm>
            <a:off x="0" y="-35647"/>
            <a:ext cx="12173712" cy="412418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19D10D1-7B86-479D-9C70-607496F25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5CFCFF-4B47-469F-B0E7-D7639110C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4459224"/>
            <a:ext cx="12173712" cy="12009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4FC07D7-23C3-47D7-BC9E-A5229111A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5644896"/>
            <a:ext cx="12173712" cy="1200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BCC796C-E359-4C1E-ADFC-C1A13ADBA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8" b="12645"/>
          <a:stretch/>
        </p:blipFill>
        <p:spPr>
          <a:xfrm>
            <a:off x="18288" y="3389719"/>
            <a:ext cx="12173712" cy="348570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3D79ABE-5C89-42DE-89CD-A22CFADFE0DF}"/>
              </a:ext>
            </a:extLst>
          </p:cNvPr>
          <p:cNvSpPr/>
          <p:nvPr/>
        </p:nvSpPr>
        <p:spPr>
          <a:xfrm>
            <a:off x="6774506" y="6430879"/>
            <a:ext cx="1542288" cy="437368"/>
          </a:xfrm>
          <a:prstGeom prst="rect">
            <a:avLst/>
          </a:prstGeom>
          <a:solidFill>
            <a:srgbClr val="363289"/>
          </a:solidFill>
          <a:ln>
            <a:solidFill>
              <a:srgbClr val="363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5CAD7C6-314F-4048-81B0-FF7548CFDB99}"/>
              </a:ext>
            </a:extLst>
          </p:cNvPr>
          <p:cNvSpPr/>
          <p:nvPr/>
        </p:nvSpPr>
        <p:spPr>
          <a:xfrm>
            <a:off x="10631424" y="6431771"/>
            <a:ext cx="1542288" cy="437368"/>
          </a:xfrm>
          <a:prstGeom prst="rect">
            <a:avLst/>
          </a:prstGeom>
          <a:solidFill>
            <a:srgbClr val="363289"/>
          </a:solidFill>
          <a:ln>
            <a:solidFill>
              <a:srgbClr val="363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442ADCC-4E96-4A27-B945-C065E687A12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41" y="12192"/>
            <a:ext cx="838691" cy="10850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BD58665-28D1-4B00-812D-85B16B581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3243" r="2648" b="2224"/>
          <a:stretch/>
        </p:blipFill>
        <p:spPr>
          <a:xfrm>
            <a:off x="10819508" y="-24145"/>
            <a:ext cx="1166119" cy="1185102"/>
          </a:xfrm>
          <a:prstGeom prst="ellipse">
            <a:avLst/>
          </a:prstGeom>
        </p:spPr>
      </p:pic>
      <p:pic>
        <p:nvPicPr>
          <p:cNvPr id="18" name="Picture 8" descr="ÐÐ°ÑÑÐ¸Ð½ÐºÐ¸ Ð¿Ð¾ Ð·Ð°Ð¿ÑÐ¾ÑÑ ÑÐ°Ð±Ð¾ÑÐ½Ð¸ÐºÐ¸ Ð² Ð¿ÑÐ¾Ð¼ÑÑÐ»ÐµÐ½Ð½Ð¾ÑÑÐ¸">
            <a:extLst>
              <a:ext uri="{FF2B5EF4-FFF2-40B4-BE49-F238E27FC236}">
                <a16:creationId xmlns:a16="http://schemas.microsoft.com/office/drawing/2014/main" xmlns="" id="{AED5B85E-27CA-4CC1-BEAD-89698A86F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842" y="4247363"/>
            <a:ext cx="2456590" cy="14452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BC1CB0A4-FBAD-4169-B8B7-FDFEBD038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88" y="1282171"/>
            <a:ext cx="2470034" cy="164669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ÐÐ°ÑÑÐ¸Ð½ÐºÐ¸ Ð¿Ð¾ Ð·Ð°Ð¿ÑÐ¾ÑÑ Ð²ÑÐ°Ñ">
            <a:extLst>
              <a:ext uri="{FF2B5EF4-FFF2-40B4-BE49-F238E27FC236}">
                <a16:creationId xmlns:a16="http://schemas.microsoft.com/office/drawing/2014/main" xmlns="" id="{9BE0A605-DA07-4F73-BE09-338F2CF32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80" y="2894533"/>
            <a:ext cx="2479791" cy="1525407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ÐÐ°ÑÑÐ¸Ð½ÐºÐ¸ Ð¿Ð¾ Ð·Ð°Ð¿ÑÐ¾ÑÑ ÑÑÑÐ¾Ð¸ÑÐµÐ»Ð¸">
            <a:extLst>
              <a:ext uri="{FF2B5EF4-FFF2-40B4-BE49-F238E27FC236}">
                <a16:creationId xmlns:a16="http://schemas.microsoft.com/office/drawing/2014/main" xmlns="" id="{15D42F18-3B89-43B3-BDA6-5A80EED12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/>
          <a:stretch/>
        </p:blipFill>
        <p:spPr bwMode="auto">
          <a:xfrm>
            <a:off x="683432" y="4310428"/>
            <a:ext cx="2543837" cy="1644649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51B9B93-C88B-44B5-9929-D9825C4C4C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54" y="2659361"/>
            <a:ext cx="2474878" cy="1733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16" descr="ÐÐ°ÑÑÐ¸Ð½ÐºÐ¸ Ð¿Ð¾ Ð·Ð°Ð¿ÑÐ¾ÑÑ ÑÐ°Ð±Ð¾ÑÐ½Ð¸Ðº Ð½Ð° Ð·Ð°Ð²Ð¾Ð´Ðµ">
            <a:extLst>
              <a:ext uri="{FF2B5EF4-FFF2-40B4-BE49-F238E27FC236}">
                <a16:creationId xmlns:a16="http://schemas.microsoft.com/office/drawing/2014/main" xmlns="" id="{C41C15EF-C244-4567-85D0-4D2D73997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842" y="1208883"/>
            <a:ext cx="2474878" cy="1574641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39399974-6A8D-405B-A39B-45E544317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026" y="1097280"/>
            <a:ext cx="5195748" cy="544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8D979503-CC77-445C-8CF7-2077EEC5C644}"/>
              </a:ext>
            </a:extLst>
          </p:cNvPr>
          <p:cNvSpPr/>
          <p:nvPr/>
        </p:nvSpPr>
        <p:spPr>
          <a:xfrm>
            <a:off x="838200" y="96857"/>
            <a:ext cx="10383775" cy="1268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r>
              <a:rPr lang="ru-RU" sz="2200" b="1" dirty="0">
                <a:solidFill>
                  <a:srgbClr val="002060"/>
                </a:solidFill>
                <a:latin typeface="Cambria" pitchFamily="18" charset="0"/>
              </a:rPr>
              <a:t>Охрана труда вовсе времена является одним из ключевых </a:t>
            </a:r>
          </a:p>
          <a:p>
            <a:pPr algn="ctr">
              <a:lnSpc>
                <a:spcPct val="110000"/>
              </a:lnSpc>
              <a:defRPr/>
            </a:pPr>
            <a:r>
              <a:rPr lang="ru-RU" sz="2200" b="1" dirty="0">
                <a:solidFill>
                  <a:srgbClr val="002060"/>
                </a:solidFill>
                <a:latin typeface="Cambria" pitchFamily="18" charset="0"/>
              </a:rPr>
              <a:t>направлений деятельности профсоюзов</a:t>
            </a:r>
          </a:p>
        </p:txBody>
      </p:sp>
    </p:spTree>
    <p:extLst>
      <p:ext uri="{BB962C8B-B14F-4D97-AF65-F5344CB8AC3E}">
        <p14:creationId xmlns:p14="http://schemas.microsoft.com/office/powerpoint/2010/main" val="3767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0978F89-E385-4EB2-BEFC-7A45D970E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56"/>
          <a:stretch/>
        </p:blipFill>
        <p:spPr>
          <a:xfrm>
            <a:off x="0" y="-35647"/>
            <a:ext cx="12173712" cy="41241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F2C3E2-EC3D-4083-B9D7-2D83F59C3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4459224"/>
            <a:ext cx="12173712" cy="1200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2C47F4F-61A5-4022-BF55-5FE767E84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5644896"/>
            <a:ext cx="12173712" cy="12009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DD72DCF-6B86-4F59-B161-A864A8E9AB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8" b="12645"/>
          <a:stretch/>
        </p:blipFill>
        <p:spPr>
          <a:xfrm>
            <a:off x="18288" y="3389719"/>
            <a:ext cx="12173712" cy="348570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71B3A9-3E3A-48AC-A41D-2A88062E89C5}"/>
              </a:ext>
            </a:extLst>
          </p:cNvPr>
          <p:cNvSpPr/>
          <p:nvPr/>
        </p:nvSpPr>
        <p:spPr>
          <a:xfrm>
            <a:off x="6784848" y="6431771"/>
            <a:ext cx="1542288" cy="437368"/>
          </a:xfrm>
          <a:prstGeom prst="rect">
            <a:avLst/>
          </a:prstGeom>
          <a:solidFill>
            <a:srgbClr val="363289"/>
          </a:solidFill>
          <a:ln>
            <a:solidFill>
              <a:srgbClr val="363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6264C11-291B-4CA8-838C-0F0270D8C994}"/>
              </a:ext>
            </a:extLst>
          </p:cNvPr>
          <p:cNvSpPr/>
          <p:nvPr/>
        </p:nvSpPr>
        <p:spPr>
          <a:xfrm>
            <a:off x="10631424" y="6431771"/>
            <a:ext cx="1542288" cy="437368"/>
          </a:xfrm>
          <a:prstGeom prst="rect">
            <a:avLst/>
          </a:prstGeom>
          <a:solidFill>
            <a:srgbClr val="363289"/>
          </a:solidFill>
          <a:ln>
            <a:solidFill>
              <a:srgbClr val="363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F234B80-AF77-46C7-AC43-CBF978B7758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1" y="67267"/>
            <a:ext cx="932281" cy="116278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4C61060-657A-4491-BBF9-51C9BCBB91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3243" r="2648" b="2224"/>
          <a:stretch/>
        </p:blipFill>
        <p:spPr>
          <a:xfrm>
            <a:off x="10958780" y="109766"/>
            <a:ext cx="1123263" cy="1113824"/>
          </a:xfrm>
          <a:prstGeom prst="ellipse">
            <a:avLst/>
          </a:prstGeom>
        </p:spPr>
      </p:pic>
      <p:pic>
        <p:nvPicPr>
          <p:cNvPr id="34" name="Picture 2" descr="F:\Титова\Рисунок7.png">
            <a:extLst>
              <a:ext uri="{FF2B5EF4-FFF2-40B4-BE49-F238E27FC236}">
                <a16:creationId xmlns:a16="http://schemas.microsoft.com/office/drawing/2014/main" xmlns="" id="{BE74D13A-3682-4650-ADC4-8EFA21651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4"/>
          <a:stretch/>
        </p:blipFill>
        <p:spPr bwMode="auto">
          <a:xfrm>
            <a:off x="585239" y="1155310"/>
            <a:ext cx="2791155" cy="26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>
            <a:extLst>
              <a:ext uri="{FF2B5EF4-FFF2-40B4-BE49-F238E27FC236}">
                <a16:creationId xmlns:a16="http://schemas.microsoft.com/office/drawing/2014/main" xmlns="" id="{F90A782F-5C91-4814-BEA8-A8B144B71E5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6840" y="3768486"/>
            <a:ext cx="3180415" cy="74062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9ACE3"/>
              </a:gs>
              <a:gs pos="50000">
                <a:srgbClr val="49ACE3">
                  <a:gamma/>
                  <a:tint val="24314"/>
                  <a:invGamma/>
                </a:srgbClr>
              </a:gs>
              <a:gs pos="100000">
                <a:srgbClr val="49ACE3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B2B2B2"/>
            </a:outerShdw>
          </a:effectLst>
        </p:spPr>
        <p:txBody>
          <a:bodyPr wrap="none" anchor="ctr"/>
          <a:lstStyle/>
          <a:p>
            <a:pPr algn="ctr"/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878F416-B848-448F-B18A-E0DBE60D86CE}"/>
              </a:ext>
            </a:extLst>
          </p:cNvPr>
          <p:cNvSpPr txBox="1"/>
          <p:nvPr/>
        </p:nvSpPr>
        <p:spPr>
          <a:xfrm>
            <a:off x="404290" y="3826054"/>
            <a:ext cx="3180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Около 5 тысяч </a:t>
            </a:r>
          </a:p>
          <a:p>
            <a:pPr algn="ctr"/>
            <a:r>
              <a:rPr lang="ru-RU" b="1" dirty="0"/>
              <a:t>коллективных договоров</a:t>
            </a:r>
          </a:p>
        </p:txBody>
      </p:sp>
      <p:sp>
        <p:nvSpPr>
          <p:cNvPr id="41" name="AutoShape 4">
            <a:extLst>
              <a:ext uri="{FF2B5EF4-FFF2-40B4-BE49-F238E27FC236}">
                <a16:creationId xmlns:a16="http://schemas.microsoft.com/office/drawing/2014/main" xmlns="" id="{FBFA438F-4A99-43C5-94D9-1378155668B1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996" y="4714217"/>
            <a:ext cx="3180415" cy="74062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9ACE3"/>
              </a:gs>
              <a:gs pos="50000">
                <a:srgbClr val="49ACE3">
                  <a:gamma/>
                  <a:tint val="24314"/>
                  <a:invGamma/>
                </a:srgbClr>
              </a:gs>
              <a:gs pos="100000">
                <a:srgbClr val="49ACE3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B2B2B2"/>
            </a:outerShdw>
          </a:effectLst>
        </p:spPr>
        <p:txBody>
          <a:bodyPr wrap="none" anchor="ctr"/>
          <a:lstStyle/>
          <a:p>
            <a:pPr algn="ctr"/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3752CB3-DFE4-4B3E-AADD-5204F912A43F}"/>
              </a:ext>
            </a:extLst>
          </p:cNvPr>
          <p:cNvSpPr txBox="1"/>
          <p:nvPr/>
        </p:nvSpPr>
        <p:spPr>
          <a:xfrm>
            <a:off x="385018" y="4758036"/>
            <a:ext cx="3180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Более 200 территориальных </a:t>
            </a:r>
          </a:p>
          <a:p>
            <a:pPr algn="ctr"/>
            <a:r>
              <a:rPr lang="ru-RU" b="1" dirty="0"/>
              <a:t> и отраслевых соглашений</a:t>
            </a:r>
          </a:p>
        </p:txBody>
      </p:sp>
      <p:graphicFrame>
        <p:nvGraphicFramePr>
          <p:cNvPr id="45" name="Объект 9">
            <a:extLst>
              <a:ext uri="{FF2B5EF4-FFF2-40B4-BE49-F238E27FC236}">
                <a16:creationId xmlns:a16="http://schemas.microsoft.com/office/drawing/2014/main" xmlns="" id="{C70307D3-7979-4253-BDF1-3C94BB0A51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720517"/>
              </p:ext>
            </p:extLst>
          </p:nvPr>
        </p:nvGraphicFramePr>
        <p:xfrm>
          <a:off x="3814724" y="1202829"/>
          <a:ext cx="8358988" cy="4110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6" name="Picture 2" descr="ÐÐ°ÑÑÐ¸Ð½ÐºÐ¸ Ð¿Ð¾ Ð·Ð°Ð¿ÑÐ¾ÑÑ Ð³Ð¾ÑÑÐ´Ð°ÑÑÑÐ²ÐµÐ½Ð½Ð°Ñ Ð¸Ð½ÑÐ¿ÐµÐºÑÐ¸Ñ ÑÑÑÐ´Ð° Ð² ÑÑ">
            <a:extLst>
              <a:ext uri="{FF2B5EF4-FFF2-40B4-BE49-F238E27FC236}">
                <a16:creationId xmlns:a16="http://schemas.microsoft.com/office/drawing/2014/main" xmlns="" id="{8F141563-783B-4867-87A8-387D186D1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748" y="960031"/>
            <a:ext cx="1086648" cy="108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ÐÐ°ÑÑÐ¸Ð½ÐºÐ¸ Ð¿Ð¾ Ð·Ð°Ð¿ÑÐ¾ÑÑ ÑÐ¾ÑÐ¿Ð¾ÑÑÐµÐ±Ð½Ð°Ð´Ð·Ð¾Ñ Ð² ÑÑ">
            <a:extLst>
              <a:ext uri="{FF2B5EF4-FFF2-40B4-BE49-F238E27FC236}">
                <a16:creationId xmlns:a16="http://schemas.microsoft.com/office/drawing/2014/main" xmlns="" id="{46791FF0-22CA-4EB6-AF72-D7443B342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7" t="-9550" r="8511" b="-4136"/>
          <a:stretch/>
        </p:blipFill>
        <p:spPr bwMode="auto">
          <a:xfrm flipH="1">
            <a:off x="5871766" y="1782974"/>
            <a:ext cx="880535" cy="7389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381DFA9B-77C5-4DFD-9C87-425BA81C0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67" y="2162310"/>
            <a:ext cx="1441254" cy="14269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999EC739-8CF9-473F-A5D5-68D114CCF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23384" r="27035" b="14738"/>
          <a:stretch/>
        </p:blipFill>
        <p:spPr bwMode="auto">
          <a:xfrm>
            <a:off x="5887905" y="3245295"/>
            <a:ext cx="891822" cy="7760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1F97CF4A-0CDB-48FB-A64F-E32FA4C30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4951" r="14938" b="-7653"/>
          <a:stretch/>
        </p:blipFill>
        <p:spPr bwMode="auto">
          <a:xfrm>
            <a:off x="3637421" y="3883804"/>
            <a:ext cx="916875" cy="9365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9B471D8-999E-4C24-97AB-04319F176148}"/>
              </a:ext>
            </a:extLst>
          </p:cNvPr>
          <p:cNvSpPr txBox="1"/>
          <p:nvPr/>
        </p:nvSpPr>
        <p:spPr>
          <a:xfrm>
            <a:off x="4014941" y="524624"/>
            <a:ext cx="5330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n w="12700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Подписаны и действуют Соглашения с :</a:t>
            </a:r>
          </a:p>
        </p:txBody>
      </p:sp>
      <p:pic>
        <p:nvPicPr>
          <p:cNvPr id="53" name="Picture 2" descr="ÐÐ°ÑÑÐ¸Ð½ÐºÐ¸ Ð¿Ð¾ Ð·Ð°Ð¿ÑÐ¾ÑÑ Ð¿ÑÐ¾ÐºÑÑÐ°ÑÑÑÐ° ÑÐµÑÐ¿ÑÐ±Ð»Ð¸ÐºÐ¸ ÑÐ°ÑÐ°ÑÑÑÐ°Ð½ ÑÐ¼Ð±Ð»ÐµÐ¼Ð°">
            <a:extLst>
              <a:ext uri="{FF2B5EF4-FFF2-40B4-BE49-F238E27FC236}">
                <a16:creationId xmlns:a16="http://schemas.microsoft.com/office/drawing/2014/main" xmlns="" id="{1882B39F-5D80-49E5-97B1-2E0E3619E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7" t="8562" r="8784" b="8581"/>
          <a:stretch/>
        </p:blipFill>
        <p:spPr bwMode="auto">
          <a:xfrm>
            <a:off x="5795529" y="4698630"/>
            <a:ext cx="784204" cy="7760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9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2" grpId="0"/>
      <p:bldGraphic spid="4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BDE858B-CF2B-484B-9361-EBAE9752E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4" b="39757"/>
          <a:stretch/>
        </p:blipFill>
        <p:spPr>
          <a:xfrm>
            <a:off x="9144" y="4016982"/>
            <a:ext cx="12173712" cy="28410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E04FBB2-91EA-4AB6-948A-AB23CFE23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56"/>
          <a:stretch/>
        </p:blipFill>
        <p:spPr>
          <a:xfrm>
            <a:off x="0" y="-35647"/>
            <a:ext cx="12173712" cy="4124189"/>
          </a:xfrm>
          <a:prstGeom prst="rect">
            <a:avLst/>
          </a:prstGeom>
        </p:spPr>
      </p:pic>
      <p:pic>
        <p:nvPicPr>
          <p:cNvPr id="4100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020E4CAB-D7F5-4DA0-BB71-737CEC63D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065" y="4848649"/>
            <a:ext cx="2666572" cy="187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Ð°ÑÑÐ¸Ð½ÐºÐ¸ Ð¿Ð¾ Ð·Ð°Ð¿ÑÐ¾ÑÑ Ð¾Ð°Ð¾ ÑÐ³Ðº-16 png">
            <a:extLst>
              <a:ext uri="{FF2B5EF4-FFF2-40B4-BE49-F238E27FC236}">
                <a16:creationId xmlns:a16="http://schemas.microsoft.com/office/drawing/2014/main" xmlns="" id="{3589AFD3-1440-4E28-9D57-9C8E11BBC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385" y="4337692"/>
            <a:ext cx="2161440" cy="223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ÐÐ°ÑÑÐ¸Ð½ÐºÐ¸ Ð¿Ð¾ Ð·Ð°Ð¿ÑÐ¾ÑÑ Ð¾Ð°Ð¾ ÑÐµÑÐµÐ²Ð°Ñ ÐºÐ¾Ð¼Ð¿Ð°Ð½Ð¸Ñ ÑÐ¼Ð±Ð»ÐµÐ¼Ð°">
            <a:extLst>
              <a:ext uri="{FF2B5EF4-FFF2-40B4-BE49-F238E27FC236}">
                <a16:creationId xmlns:a16="http://schemas.microsoft.com/office/drawing/2014/main" xmlns="" id="{E4EF305F-93CD-42FE-8D31-D214F5D9F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12" y="3579359"/>
            <a:ext cx="4079204" cy="10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B5A0D6A0-79AF-46FE-B65D-2E073B38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23056" r="23273" b="23065"/>
          <a:stretch/>
        </p:blipFill>
        <p:spPr bwMode="auto">
          <a:xfrm>
            <a:off x="8652944" y="3137117"/>
            <a:ext cx="1712976" cy="170004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ÐÐ°ÑÑÐ¸Ð½ÐºÐ¸ Ð¿Ð¾ Ð·Ð°Ð¿ÑÐ¾ÑÑ Ð¿Ð°Ð¾ ÐºÐ°Ð·Ð°Ð½ÑÐºÐ¸Ð¹ Ð²ÐµÑÑÐ¾Ð»ÐµÑÐ½ÑÐ¹ Ð·Ð°Ð²Ð¾Ð´">
            <a:extLst>
              <a:ext uri="{FF2B5EF4-FFF2-40B4-BE49-F238E27FC236}">
                <a16:creationId xmlns:a16="http://schemas.microsoft.com/office/drawing/2014/main" xmlns="" id="{9E002E54-398F-4FB4-8887-A5B22B634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23" y="1124896"/>
            <a:ext cx="5506242" cy="99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ÐÐ°ÑÑÐ¸Ð½ÐºÐ¸ Ð¿Ð¾ Ð·Ð°Ð¿ÑÐ¾ÑÑ Ð¿Ð¾Ð·Ð¸Ñ ÑÐ¼Ð±Ð»ÐµÐ¼Ð°">
            <a:extLst>
              <a:ext uri="{FF2B5EF4-FFF2-40B4-BE49-F238E27FC236}">
                <a16:creationId xmlns:a16="http://schemas.microsoft.com/office/drawing/2014/main" xmlns="" id="{153381C8-1657-4034-82F1-01F40B1F3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80" y="750819"/>
            <a:ext cx="4223732" cy="422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ÐÐ°ÑÑÐ¸Ð½ÐºÐ¸ Ð¿Ð¾ Ð·Ð°Ð¿ÑÐ¾ÑÑ Ð¾Ð°Ð¾ Ð°Ð»ÑÐ¼ÐµÑÑÐµÐ²ÑÐºÐ¾Ðµ Ð¿Ð¾Ð¿Ð°Ñ ÑÐ¼Ð±Ð»ÐµÐ¼Ð°">
            <a:extLst>
              <a:ext uri="{FF2B5EF4-FFF2-40B4-BE49-F238E27FC236}">
                <a16:creationId xmlns:a16="http://schemas.microsoft.com/office/drawing/2014/main" xmlns="" id="{1D6862B4-B9E2-4F9D-83EE-ABB6FC95E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931" y="2809213"/>
            <a:ext cx="2982999" cy="298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ÐÐ°ÑÑÐ¸Ð½ÐºÐ¸ Ð¿Ð¾ Ð·Ð°Ð¿ÑÐ¾ÑÑ Ð°Ð³ÑÐ¾ÑÐ¸Ð»Ð° ÑÐµÐ»Ð½Ñ Ð±ÑÐ¾Ð¹Ð»ÐµÑ">
            <a:extLst>
              <a:ext uri="{FF2B5EF4-FFF2-40B4-BE49-F238E27FC236}">
                <a16:creationId xmlns:a16="http://schemas.microsoft.com/office/drawing/2014/main" xmlns="" id="{C6AA233A-B613-4E68-9C78-81E3E4E43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174" y="1856924"/>
            <a:ext cx="2369985" cy="184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ÐÐ°ÑÑÐ¸Ð½ÐºÐ¸ Ð¿Ð¾ Ð·Ð°Ð¿ÑÐ¾ÑÑ ÑÐµÐ¿Ð»Ð¸ÑÐ½ÑÐ¹ ÐºÐ¾Ð¼Ð±Ð¸Ð½Ð°Ñ Ð¼Ð°Ð¹ÑÐºÐ¸Ð¹ ÑÐ¼Ð±Ð»ÐµÐ¼Ð°">
            <a:extLst>
              <a:ext uri="{FF2B5EF4-FFF2-40B4-BE49-F238E27FC236}">
                <a16:creationId xmlns:a16="http://schemas.microsoft.com/office/drawing/2014/main" xmlns="" id="{8765B913-DB5C-4BFB-8EE9-AFA17E96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4" y="5026978"/>
            <a:ext cx="5503782" cy="16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D5B7BF0-529B-49E2-AB9D-75F573FB027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3243" r="2648" b="2224"/>
          <a:stretch/>
        </p:blipFill>
        <p:spPr>
          <a:xfrm>
            <a:off x="10764625" y="101024"/>
            <a:ext cx="1226200" cy="1263358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BED87D-8126-4D92-983B-A5690B9F2AAA}"/>
              </a:ext>
            </a:extLst>
          </p:cNvPr>
          <p:cNvSpPr txBox="1"/>
          <p:nvPr/>
        </p:nvSpPr>
        <p:spPr>
          <a:xfrm>
            <a:off x="1225833" y="416344"/>
            <a:ext cx="1015189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Реализуются программы улучшения условий и охраны труда трудящихся:</a:t>
            </a:r>
          </a:p>
        </p:txBody>
      </p:sp>
      <p:pic>
        <p:nvPicPr>
          <p:cNvPr id="4098" name="Picture 2" descr="ÐÐ°ÑÑÐ¸Ð½ÐºÐ¸ Ð¿Ð¾ Ð·Ð°Ð¿ÑÐ¾ÑÑ Ð°Ð¾ ÑÑÐ°Ð½ÑÐ½ÐµÑÑÑ-Ð¿ÑÐ¸ÐºÐ°Ð¼ÑÐµ">
            <a:extLst>
              <a:ext uri="{FF2B5EF4-FFF2-40B4-BE49-F238E27FC236}">
                <a16:creationId xmlns:a16="http://schemas.microsoft.com/office/drawing/2014/main" xmlns="" id="{08A2C17B-541C-40CB-8E22-CDC0CA64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09" y="1087585"/>
            <a:ext cx="3624725" cy="173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AEED1B9-8689-40A2-AE4F-27B310492269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1" y="67267"/>
            <a:ext cx="932281" cy="116278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79797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5781EEA-60A2-4298-9AFC-564599D728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3"/>
          <a:stretch/>
        </p:blipFill>
        <p:spPr>
          <a:xfrm>
            <a:off x="18288" y="36919"/>
            <a:ext cx="12173712" cy="43900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F2C3E2-EC3D-4083-B9D7-2D83F59C3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4459224"/>
            <a:ext cx="12173712" cy="1200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2C47F4F-61A5-4022-BF55-5FE767E84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b="50089"/>
          <a:stretch/>
        </p:blipFill>
        <p:spPr>
          <a:xfrm>
            <a:off x="0" y="5644896"/>
            <a:ext cx="12173712" cy="12009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DD72DCF-6B86-4F59-B161-A864A8E9AB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8" b="12645"/>
          <a:stretch/>
        </p:blipFill>
        <p:spPr>
          <a:xfrm>
            <a:off x="18288" y="3389719"/>
            <a:ext cx="12173712" cy="348570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71B3A9-3E3A-48AC-A41D-2A88062E89C5}"/>
              </a:ext>
            </a:extLst>
          </p:cNvPr>
          <p:cNvSpPr/>
          <p:nvPr/>
        </p:nvSpPr>
        <p:spPr>
          <a:xfrm>
            <a:off x="6784848" y="6431771"/>
            <a:ext cx="1542288" cy="437368"/>
          </a:xfrm>
          <a:prstGeom prst="rect">
            <a:avLst/>
          </a:prstGeom>
          <a:solidFill>
            <a:srgbClr val="363289"/>
          </a:solidFill>
          <a:ln>
            <a:solidFill>
              <a:srgbClr val="363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6264C11-291B-4CA8-838C-0F0270D8C994}"/>
              </a:ext>
            </a:extLst>
          </p:cNvPr>
          <p:cNvSpPr/>
          <p:nvPr/>
        </p:nvSpPr>
        <p:spPr>
          <a:xfrm>
            <a:off x="10631424" y="6431771"/>
            <a:ext cx="1542288" cy="437368"/>
          </a:xfrm>
          <a:prstGeom prst="rect">
            <a:avLst/>
          </a:prstGeom>
          <a:solidFill>
            <a:srgbClr val="363289"/>
          </a:solidFill>
          <a:ln>
            <a:solidFill>
              <a:srgbClr val="363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F234B80-AF77-46C7-AC43-CBF978B7758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7" y="134112"/>
            <a:ext cx="998631" cy="122821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4C61060-657A-4491-BBF9-51C9BCBB91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3243" r="2648" b="2224"/>
          <a:stretch/>
        </p:blipFill>
        <p:spPr>
          <a:xfrm>
            <a:off x="10769140" y="134112"/>
            <a:ext cx="1231613" cy="1228213"/>
          </a:xfrm>
          <a:prstGeom prst="ellipse">
            <a:avLst/>
          </a:prstGeom>
        </p:spPr>
      </p:pic>
      <p:graphicFrame>
        <p:nvGraphicFramePr>
          <p:cNvPr id="39" name="Схема 38">
            <a:extLst>
              <a:ext uri="{FF2B5EF4-FFF2-40B4-BE49-F238E27FC236}">
                <a16:creationId xmlns:a16="http://schemas.microsoft.com/office/drawing/2014/main" xmlns="" id="{FC6D5BE8-DE1C-44B5-8A7C-279E1F4874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5018379"/>
              </p:ext>
            </p:extLst>
          </p:nvPr>
        </p:nvGraphicFramePr>
        <p:xfrm>
          <a:off x="1724096" y="384649"/>
          <a:ext cx="8358553" cy="501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B391AD86-F70A-4B27-A992-A9754170C46D}"/>
              </a:ext>
            </a:extLst>
          </p:cNvPr>
          <p:cNvSpPr/>
          <p:nvPr/>
        </p:nvSpPr>
        <p:spPr>
          <a:xfrm>
            <a:off x="1929655" y="643871"/>
            <a:ext cx="79474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>
                <a:solidFill>
                  <a:srgbClr val="A2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системе общественного контроля Татарстана работают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092C0E61-58ED-416E-BCCD-1013E5BCCD37}"/>
              </a:ext>
            </a:extLst>
          </p:cNvPr>
          <p:cNvSpPr/>
          <p:nvPr/>
        </p:nvSpPr>
        <p:spPr>
          <a:xfrm>
            <a:off x="1804330" y="1333980"/>
            <a:ext cx="2713792" cy="2691565"/>
          </a:xfrm>
          <a:prstGeom prst="ellipse">
            <a:avLst/>
          </a:prstGeom>
          <a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effectLst>
            <a:softEdge rad="635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1026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sinie-oranzevie-volni</Template>
  <TotalTime>869</TotalTime>
  <Words>217</Words>
  <Application>Microsoft Office PowerPoint</Application>
  <PresentationFormat>Широкоэкранный</PresentationFormat>
  <Paragraphs>67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Monotype Corsiva</vt:lpstr>
      <vt:lpstr>Times New Roman</vt:lpstr>
      <vt:lpstr>Verdana</vt:lpstr>
      <vt:lpstr>Тема Office</vt:lpstr>
      <vt:lpstr>Презентация PowerPoint</vt:lpstr>
      <vt:lpstr>Презентация PowerPoint</vt:lpstr>
      <vt:lpstr>Сегодня Федерация профсоюзов Республики Татарстан  объединяет около 800 тыс. членов профсоюзов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Турнина Р.Д.</dc:creator>
  <cp:lastModifiedBy>Андина И.В.</cp:lastModifiedBy>
  <cp:revision>61</cp:revision>
  <dcterms:created xsi:type="dcterms:W3CDTF">2019-09-17T12:28:24Z</dcterms:created>
  <dcterms:modified xsi:type="dcterms:W3CDTF">2019-10-01T09:18:39Z</dcterms:modified>
</cp:coreProperties>
</file>