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567" r:id="rId3"/>
    <p:sldId id="612" r:id="rId4"/>
    <p:sldId id="613" r:id="rId5"/>
    <p:sldId id="581" r:id="rId6"/>
    <p:sldId id="614" r:id="rId7"/>
    <p:sldId id="615" r:id="rId8"/>
    <p:sldId id="617" r:id="rId9"/>
    <p:sldId id="576" r:id="rId10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203" initials="2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99FF"/>
    <a:srgbClr val="009900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3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3" y="0"/>
            <a:ext cx="2972547" cy="497921"/>
          </a:xfrm>
          <a:prstGeom prst="rect">
            <a:avLst/>
          </a:prstGeom>
        </p:spPr>
        <p:txBody>
          <a:bodyPr vert="horz" lIns="91868" tIns="45933" rIns="91868" bIns="45933" rtlCol="0"/>
          <a:lstStyle>
            <a:lvl1pPr algn="r">
              <a:defRPr sz="1200"/>
            </a:lvl1pPr>
          </a:lstStyle>
          <a:p>
            <a:fld id="{78C991F7-FCBD-4E62-ABCC-4408A50F0003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3" y="9447764"/>
            <a:ext cx="2972547" cy="497920"/>
          </a:xfrm>
          <a:prstGeom prst="rect">
            <a:avLst/>
          </a:prstGeom>
        </p:spPr>
        <p:txBody>
          <a:bodyPr vert="horz" lIns="91868" tIns="45933" rIns="91868" bIns="45933" rtlCol="0" anchor="b"/>
          <a:lstStyle>
            <a:lvl1pPr algn="r">
              <a:defRPr sz="1200"/>
            </a:lvl1pPr>
          </a:lstStyle>
          <a:p>
            <a:fld id="{0F0898E2-4D11-4F37-986B-DEAAC7B70B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476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093" cy="497525"/>
          </a:xfrm>
          <a:prstGeom prst="rect">
            <a:avLst/>
          </a:prstGeom>
        </p:spPr>
        <p:txBody>
          <a:bodyPr vert="horz" lIns="93419" tIns="46710" rIns="93419" bIns="46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275" y="2"/>
            <a:ext cx="2971093" cy="497525"/>
          </a:xfrm>
          <a:prstGeom prst="rect">
            <a:avLst/>
          </a:prstGeom>
        </p:spPr>
        <p:txBody>
          <a:bodyPr vert="horz" lIns="93419" tIns="46710" rIns="93419" bIns="46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66E87B-DD85-4B57-A9D3-2DAEA3EDD829}" type="datetimeFigureOut">
              <a:rPr lang="ru-RU"/>
              <a:pPr>
                <a:defRPr/>
              </a:pPr>
              <a:t>17.04.2019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19" tIns="46710" rIns="93419" bIns="4671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637" y="4724877"/>
            <a:ext cx="5486727" cy="4476111"/>
          </a:xfrm>
          <a:prstGeom prst="rect">
            <a:avLst/>
          </a:prstGeom>
        </p:spPr>
        <p:txBody>
          <a:bodyPr vert="horz" lIns="93419" tIns="46710" rIns="93419" bIns="46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36"/>
            <a:ext cx="2971093" cy="497525"/>
          </a:xfrm>
          <a:prstGeom prst="rect">
            <a:avLst/>
          </a:prstGeom>
        </p:spPr>
        <p:txBody>
          <a:bodyPr vert="horz" lIns="93419" tIns="46710" rIns="93419" bIns="46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275" y="9448136"/>
            <a:ext cx="2971093" cy="497525"/>
          </a:xfrm>
          <a:prstGeom prst="rect">
            <a:avLst/>
          </a:prstGeom>
        </p:spPr>
        <p:txBody>
          <a:bodyPr vert="horz" lIns="93419" tIns="46710" rIns="93419" bIns="46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784D8B7-F162-42A0-8954-6317633B32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102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1388" y="746125"/>
            <a:ext cx="4975225" cy="37322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D8DD8-39A2-4689-AC7F-187DFBEFFC9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7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73D06B9-1750-4905-B868-46D60472D023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03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68520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84D8B7-F162-42A0-8954-6317633B328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5324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289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433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8577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5720" indent="-228572" defTabSz="449208" eaLnBrk="0" fontAlgn="base" hangingPunct="0">
              <a:spcBef>
                <a:spcPct val="0"/>
              </a:spcBef>
              <a:spcAft>
                <a:spcPct val="0"/>
              </a:spcAft>
              <a:tabLst>
                <a:tab pos="723811" algn="l"/>
                <a:tab pos="1447621" algn="l"/>
                <a:tab pos="2171432" algn="l"/>
                <a:tab pos="289524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5E3C1A3-D158-4821-BF6F-51B639172A55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44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1" y="4714876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336032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D8DD8-39A2-4689-AC7F-187DFBEFFC9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210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1D8DD8-39A2-4689-AC7F-187DFBEFFC9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8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B0915-5DE0-4D26-9201-93A5076CF412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4FE01-EFDA-493E-A3CA-8CFB4CBA3F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31903-D149-4350-9BB2-2BB94A36BE75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068AB-67F8-4113-B81F-272ABDC819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365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011C-FF95-472F-82F8-BEDBE4D334DD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2C26-5A89-4751-9E94-BDEAE318D9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66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2A9F-D569-43FC-ABF2-325CB6B9A7E6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1442-1FB3-45C5-B28C-AC95F1D77B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49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862E-6D5A-4386-AC59-0B5E32A0617C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8E181-2D57-4C99-8900-0C0D11399B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13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CCA6-F18A-42DB-B4B1-5D4999836E9E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0F42-3EFC-4AD0-A7D7-39BDA451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8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DAB4-7708-4E01-87C1-C3EEC6CF98B9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1D9D6-C4F0-45B6-B79C-E2BE57AB9B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33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36592-FDED-4C5F-A6D7-7D13319036DB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FC016-3EDA-45A1-9DDB-F44BC55E47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78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1431-3E33-48A5-87E8-6DC6B79E275E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10393-EBCC-4AF8-9F69-5A92C2B5AE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790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8C07D-54F5-4AF1-A7E3-50AA95D19B87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27A84-435F-4F48-9FF7-E03BFF7896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46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04AD1-C412-4319-ACA9-7FE70A940617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CDFA7-EC37-4001-BF47-FD9672D878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7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B2315B-8846-48D9-BDD8-77D2632C4E8C}" type="datetime1">
              <a:rPr lang="ru-RU" smtClean="0"/>
              <a:t>17.04.2019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ГУ - РО ФСС РФ по Республике Татарстан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68E224-BEF1-4D2C-B371-9B52F7C68B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428625" y="6223000"/>
            <a:ext cx="83581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itchFamily="2" charset="2"/>
              <a:buNone/>
            </a:pPr>
            <a:endParaRPr lang="ru-RU" altLang="ru-RU" sz="12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29320" y="6520900"/>
            <a:ext cx="9144000" cy="3371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Garamond" pitchFamily="18" charset="0"/>
                <a:cs typeface="Times New Roman" pitchFamily="18" charset="0"/>
              </a:rPr>
              <a:t>Казань, апрель </a:t>
            </a:r>
            <a:r>
              <a:rPr lang="ru-RU" sz="16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2019 </a:t>
            </a:r>
            <a:r>
              <a:rPr lang="ru-RU" sz="16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года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7665" y="1790125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b="1" cap="all" dirty="0">
                <a:solidFill>
                  <a:srgbClr val="0707A9"/>
                </a:solidFill>
                <a:latin typeface="+mn-lt"/>
                <a:cs typeface="Times New Roman" pitchFamily="18" charset="0"/>
              </a:rPr>
              <a:t>Актуальные вопросы </a:t>
            </a:r>
            <a:endParaRPr lang="ru-RU" altLang="ru-RU" sz="2400" b="1" cap="all" dirty="0" smtClean="0">
              <a:solidFill>
                <a:srgbClr val="0707A9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cap="all" dirty="0" smtClean="0">
                <a:solidFill>
                  <a:srgbClr val="0707A9"/>
                </a:solidFill>
                <a:latin typeface="+mn-lt"/>
                <a:cs typeface="Times New Roman" pitchFamily="18" charset="0"/>
              </a:rPr>
              <a:t>обязательного </a:t>
            </a:r>
            <a:r>
              <a:rPr lang="ru-RU" altLang="ru-RU" sz="2400" cap="all" dirty="0">
                <a:solidFill>
                  <a:srgbClr val="0707A9"/>
                </a:solidFill>
                <a:latin typeface="+mn-lt"/>
                <a:cs typeface="Times New Roman" pitchFamily="18" charset="0"/>
              </a:rPr>
              <a:t>социального страхования </a:t>
            </a:r>
            <a:endParaRPr lang="ru-RU" altLang="ru-RU" sz="2400" cap="all" dirty="0" smtClean="0">
              <a:solidFill>
                <a:srgbClr val="0707A9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cap="all" dirty="0" smtClean="0">
                <a:solidFill>
                  <a:srgbClr val="0707A9"/>
                </a:solidFill>
                <a:latin typeface="+mn-lt"/>
                <a:cs typeface="Times New Roman" pitchFamily="18" charset="0"/>
              </a:rPr>
              <a:t>от </a:t>
            </a:r>
            <a:r>
              <a:rPr lang="ru-RU" altLang="ru-RU" sz="2400" cap="all" dirty="0">
                <a:solidFill>
                  <a:srgbClr val="0707A9"/>
                </a:solidFill>
                <a:latin typeface="+mn-lt"/>
                <a:cs typeface="Times New Roman" pitchFamily="18" charset="0"/>
              </a:rPr>
              <a:t>несчастных случаев на производстве </a:t>
            </a:r>
            <a:endParaRPr lang="ru-RU" altLang="ru-RU" sz="2400" cap="all" dirty="0" smtClean="0">
              <a:solidFill>
                <a:srgbClr val="0707A9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400" cap="all" dirty="0" smtClean="0">
                <a:solidFill>
                  <a:srgbClr val="0707A9"/>
                </a:solidFill>
                <a:latin typeface="+mn-lt"/>
                <a:cs typeface="Times New Roman" pitchFamily="18" charset="0"/>
              </a:rPr>
              <a:t>и </a:t>
            </a:r>
            <a:r>
              <a:rPr lang="ru-RU" altLang="ru-RU" sz="2400" cap="all" dirty="0">
                <a:solidFill>
                  <a:srgbClr val="0707A9"/>
                </a:solidFill>
                <a:latin typeface="+mn-lt"/>
                <a:cs typeface="Times New Roman" pitchFamily="18" charset="0"/>
              </a:rPr>
              <a:t>профессиональных заболеваний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3968" y="4509120"/>
            <a:ext cx="4503280" cy="864096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0707A9"/>
                </a:solidFill>
                <a:cs typeface="Times New Roman" pitchFamily="18" charset="0"/>
              </a:rPr>
              <a:t>Начальник отдела страхования профессиональных рисков</a:t>
            </a:r>
            <a:endParaRPr lang="en-US" sz="2000" dirty="0">
              <a:solidFill>
                <a:srgbClr val="0707A9"/>
              </a:solidFill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707A9"/>
                </a:solidFill>
                <a:cs typeface="Times New Roman" pitchFamily="18" charset="0"/>
              </a:rPr>
              <a:t>ГУ-РО ФСС РФ по Республике Татарстан </a:t>
            </a:r>
          </a:p>
          <a:p>
            <a:r>
              <a:rPr lang="ru-RU" sz="2000" b="1" dirty="0" err="1" smtClean="0">
                <a:solidFill>
                  <a:srgbClr val="0707A9"/>
                </a:solidFill>
                <a:cs typeface="Times New Roman" pitchFamily="18" charset="0"/>
              </a:rPr>
              <a:t>А.Ю.Гильмеев</a:t>
            </a:r>
            <a:endParaRPr lang="ru-RU" sz="2000" b="1" dirty="0">
              <a:solidFill>
                <a:srgbClr val="0707A9"/>
              </a:solidFill>
              <a:cs typeface="Times New Roman" pitchFamily="18" charset="0"/>
            </a:endParaRPr>
          </a:p>
        </p:txBody>
      </p:sp>
      <p:pic>
        <p:nvPicPr>
          <p:cNvPr id="12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8840"/>
            <a:ext cx="1171370" cy="975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971600" y="3356992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5" y="2508406"/>
            <a:ext cx="1862096" cy="166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3146757" y="3861048"/>
            <a:ext cx="2766" cy="594343"/>
          </a:xfrm>
          <a:prstGeom prst="line">
            <a:avLst/>
          </a:prstGeom>
          <a:ln w="25400" cap="rnd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7506439" y="5132161"/>
            <a:ext cx="1049708" cy="491938"/>
          </a:xfrm>
          <a:prstGeom prst="roundRect">
            <a:avLst/>
          </a:prstGeom>
          <a:solidFill>
            <a:srgbClr val="FF0000">
              <a:alpha val="13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C00000"/>
                </a:solidFill>
                <a:latin typeface="Garamond" pitchFamily="18" charset="0"/>
              </a:rPr>
              <a:t>2</a:t>
            </a:r>
            <a:r>
              <a:rPr lang="en-US" sz="2500" b="1" dirty="0" smtClean="0">
                <a:solidFill>
                  <a:srgbClr val="C00000"/>
                </a:solidFill>
                <a:latin typeface="Garamond" pitchFamily="18" charset="0"/>
              </a:rPr>
              <a:t>3,4</a:t>
            </a:r>
            <a:r>
              <a:rPr lang="ru-RU" sz="2500" b="1" dirty="0" smtClean="0">
                <a:solidFill>
                  <a:srgbClr val="C00000"/>
                </a:solidFill>
                <a:latin typeface="Garamond" pitchFamily="18" charset="0"/>
              </a:rPr>
              <a:t>%</a:t>
            </a:r>
            <a:endParaRPr lang="ru-RU" sz="25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606" y="2644515"/>
            <a:ext cx="1402369" cy="152557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A2A2A2"/>
              </a:clrFrom>
              <a:clrTo>
                <a:srgbClr val="A2A2A2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790" y="4413555"/>
            <a:ext cx="958998" cy="96457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809" y="1101880"/>
            <a:ext cx="1257336" cy="1257336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3958145" y="3026590"/>
            <a:ext cx="2504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b="1" kern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ЗАСТРАХОВАННЫХ</a:t>
            </a:r>
            <a:endParaRPr lang="ru-RU" sz="2800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11960" y="4558564"/>
            <a:ext cx="26306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1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РАБОТАЮЩИХ ВО </a:t>
            </a:r>
            <a:r>
              <a:rPr lang="ru-RU" sz="14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ВРЕДНЫХ И (</a:t>
            </a:r>
            <a:r>
              <a:rPr lang="ru-RU" sz="14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ИЛИ) ОПАСНЫХ УСЛОВИЯХ ТРУДА  </a:t>
            </a:r>
            <a:endParaRPr lang="ru-RU" sz="14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4558564"/>
            <a:ext cx="1507143" cy="4770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5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324 975</a:t>
            </a:r>
            <a:endParaRPr lang="ru-RU" sz="2500" b="1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8145" y="1701206"/>
            <a:ext cx="2284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kern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СТРАХОВАТЕЛЕЙ</a:t>
            </a:r>
            <a:endParaRPr lang="ru-RU" b="1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842635" y="1625644"/>
            <a:ext cx="1342034" cy="4770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500" b="1" kern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130 107</a:t>
            </a:r>
            <a:endParaRPr lang="ru-RU" sz="2800" b="1" kern="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48264" y="3054401"/>
            <a:ext cx="1713512" cy="4770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500" b="1" kern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1 386 980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08386" y="55727"/>
            <a:ext cx="8335613" cy="923330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pPr defTabSz="449263"/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ОБЯЗАТЕЛЬНОЕ СОЦИАЛЬНОЕ СТРАХОВАНИЕ ОТ НЕСЧАСТНЫХ СЛУЧАЕВ НА ПРОИЗВОДСТВЕ И ПРОФЕССИОНАЛЬНЫХ ЗАБОЛЕВАНИЙ В РЕСПУБЛИКЕ ТАТАРСТАН*</a:t>
            </a: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147844" y="4473684"/>
            <a:ext cx="424019" cy="324259"/>
          </a:xfrm>
          <a:prstGeom prst="line">
            <a:avLst/>
          </a:prstGeom>
          <a:ln w="25400" cap="rnd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84572" y="6488668"/>
            <a:ext cx="3426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2060"/>
                </a:solidFill>
              </a:rPr>
              <a:t>*по состоянию на </a:t>
            </a:r>
            <a:r>
              <a:rPr lang="ru-RU" b="1" dirty="0" smtClean="0">
                <a:solidFill>
                  <a:srgbClr val="002060"/>
                </a:solidFill>
              </a:rPr>
              <a:t>01.01.201</a:t>
            </a:r>
            <a:r>
              <a:rPr lang="ru-RU" b="1" dirty="0">
                <a:solidFill>
                  <a:srgbClr val="002060"/>
                </a:solidFill>
              </a:rPr>
              <a:t>9</a:t>
            </a:r>
          </a:p>
        </p:txBody>
      </p:sp>
      <p:pic>
        <p:nvPicPr>
          <p:cNvPr id="28" name="Изображение 3" descr="FSS-logo_png_transparent_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2509" y="6490847"/>
            <a:ext cx="451490" cy="367153"/>
          </a:xfrm>
        </p:spPr>
        <p:txBody>
          <a:bodyPr/>
          <a:lstStyle/>
          <a:p>
            <a:pPr>
              <a:defRPr/>
            </a:pPr>
            <a:fld id="{4FF11442-1FB3-45C5-B28C-AC95F1D77BCE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21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6" y="3741533"/>
            <a:ext cx="1862096" cy="166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20" y="1052736"/>
            <a:ext cx="1257336" cy="1257336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821770" y="105563"/>
            <a:ext cx="8316414" cy="369332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pPr defTabSz="449263"/>
            <a:r>
              <a:rPr 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ОБЕСПЕЧЕНИЕ БЕЗОПАСНЫХ УСЛОВИЙ И ОХРАНЫ ТРУДА</a:t>
            </a:r>
          </a:p>
        </p:txBody>
      </p:sp>
      <p:pic>
        <p:nvPicPr>
          <p:cNvPr id="28" name="Изображение 3" descr="FSS-logo_png_transparent_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Объект 2"/>
          <p:cNvSpPr>
            <a:spLocks noGrp="1"/>
          </p:cNvSpPr>
          <p:nvPr>
            <p:ph idx="1"/>
          </p:nvPr>
        </p:nvSpPr>
        <p:spPr>
          <a:xfrm>
            <a:off x="2637390" y="764704"/>
            <a:ext cx="6680445" cy="208823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Ст. 212 Трудового кодекса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Обязанности </a:t>
            </a:r>
            <a:r>
              <a:rPr lang="ru-RU" sz="2400" dirty="0">
                <a:solidFill>
                  <a:srgbClr val="002060"/>
                </a:solidFill>
              </a:rPr>
              <a:t>по обеспечению безопасных условий и охраны труда возлагаются на работодателя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8164" y="3789040"/>
            <a:ext cx="6336704" cy="8885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п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. 1  Ст. 6 Федеральный закон от 28.11.2018 N 431-ФЗ </a:t>
            </a:r>
            <a:endParaRPr lang="ru-RU" sz="1600" b="1" dirty="0" smtClean="0">
              <a:solidFill>
                <a:srgbClr val="002060"/>
              </a:solidFill>
              <a:latin typeface="+mn-lt"/>
            </a:endParaRP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+mn-lt"/>
              </a:rPr>
              <a:t>"</a:t>
            </a:r>
            <a:r>
              <a:rPr lang="ru-RU" sz="1600" b="1" dirty="0">
                <a:solidFill>
                  <a:srgbClr val="002060"/>
                </a:solidFill>
                <a:latin typeface="+mn-lt"/>
              </a:rPr>
              <a:t>О бюджете Фонда социального страхования Российской Федерации на 2019 год и на плановый период 2020 и 2021 годов"</a:t>
            </a:r>
          </a:p>
          <a:p>
            <a:pPr eaLnBrk="0" hangingPunct="0">
              <a:spcBef>
                <a:spcPct val="20000"/>
              </a:spcBef>
              <a:buFont typeface="Arial" charset="0"/>
              <a:buNone/>
            </a:pP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7390" y="4677638"/>
            <a:ext cx="5898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+mn-lt"/>
              </a:rPr>
              <a:t>Ф</a:t>
            </a:r>
            <a:r>
              <a:rPr lang="ru-RU" sz="1600" dirty="0" smtClean="0">
                <a:solidFill>
                  <a:srgbClr val="002060"/>
                </a:solidFill>
                <a:latin typeface="+mn-lt"/>
              </a:rPr>
              <a:t>инансовое </a:t>
            </a:r>
            <a:r>
              <a:rPr lang="ru-RU" sz="1600" dirty="0">
                <a:solidFill>
                  <a:srgbClr val="002060"/>
                </a:solidFill>
                <a:latin typeface="+mn-lt"/>
              </a:rPr>
              <a:t>обеспечение предупредительных мер по сокращению производственного травматизма и профессиональных заболеваний работников и санаторно-курортное лечение работников, занятых на работах с вредными и (или) опасными производственными факторами, в объеме до 30 процентов сумм страховых взносов </a:t>
            </a: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2509" y="6490847"/>
            <a:ext cx="451490" cy="367153"/>
          </a:xfrm>
        </p:spPr>
        <p:txBody>
          <a:bodyPr/>
          <a:lstStyle/>
          <a:p>
            <a:pPr>
              <a:defRPr/>
            </a:pPr>
            <a:fld id="{4FF11442-1FB3-45C5-B28C-AC95F1D77BC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76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881308" y="113257"/>
            <a:ext cx="8262691" cy="646331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/>
          <a:p>
            <a:pPr defTabSz="449263"/>
            <a:r>
              <a:rPr lang="ru-RU" alt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ИЗМЕНЕНИЯ В ПРАВИЛАХ </a:t>
            </a:r>
            <a:endParaRPr lang="ru-RU" altLang="ru-RU" b="1" dirty="0" smtClean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  <a:p>
            <a:pPr defTabSz="449263"/>
            <a:r>
              <a:rPr lang="ru-RU" altLang="ru-RU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ФИНАНСОВОГО </a:t>
            </a:r>
            <a:r>
              <a:rPr lang="ru-RU" altLang="ru-RU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ОБЕСПЕЧЕНИЯ </a:t>
            </a:r>
            <a:r>
              <a:rPr lang="ru-RU" altLang="ru-RU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ПРЕДУПРЕДИТЕЛЬНЫХ </a:t>
            </a:r>
            <a:r>
              <a:rPr lang="ru-RU" altLang="ru-RU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МЕР</a:t>
            </a:r>
          </a:p>
        </p:txBody>
      </p:sp>
      <p:pic>
        <p:nvPicPr>
          <p:cNvPr id="28" name="Изображение 3" descr="FSS-logo_png_transparent_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87624" y="1340768"/>
            <a:ext cx="7648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У работодателей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появилась возможность направлять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до 30 процентов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сумм страховых взносов на обязательное социальное страхование от несчастных случаев на производстве и профессиональных заболеваний, начисленных за предшествующий календарный год, за вычетом расходов,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на санаторно-курортное лечение работников предпенсионного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возраста</a:t>
            </a:r>
            <a:endParaRPr lang="ru-RU" altLang="ru-RU" sz="1600" b="1" dirty="0" smtClean="0">
              <a:solidFill>
                <a:schemeClr val="tx2">
                  <a:lumMod val="75000"/>
                </a:schemeClr>
              </a:solidFill>
              <a:latin typeface="Calibri (Основной текст)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(Приказ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Минтруда от 03.12.2018 №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764н)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Calibri (Основной текст)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just"/>
            <a:endParaRPr lang="ru-RU" sz="1600" dirty="0">
              <a:solidFill>
                <a:schemeClr val="tx2">
                  <a:lumMod val="75000"/>
                </a:schemeClr>
              </a:solidFill>
              <a:latin typeface="Calibri (Основной текст)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789040"/>
            <a:ext cx="75190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Финансовому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обеспечению за счет сумм страховых взносов подлежат расходы страхователя на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приобретение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 работникам, занятым на работах с вредными или опасными условиями труда, специальной одежды, обуви и других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средств индивидуальной защиты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, изготовленных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не только на территории Российской Федерации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но и на территории других государств-членов Евразийского экономического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союза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</a:pP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(Приказ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Минтруда от 31.08.2018 № 570н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Calibri (Основной текст)"/>
                <a:ea typeface="Lucida Sans Unicode" panose="020B0602030504020204" pitchFamily="34" charset="0"/>
                <a:cs typeface="Lucida Sans Unicode" panose="020B0602030504020204" pitchFamily="34" charset="0"/>
              </a:rPr>
              <a:t>)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Calibri (Основной текст)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7" name="Picture 8" descr="https://image.freepik.com/free-icon/no-translate-detected_318-47006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16" y="1856950"/>
            <a:ext cx="439792" cy="4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image.freepik.com/free-icon/no-translate-detected_318-47006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94" y="4365104"/>
            <a:ext cx="439792" cy="439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2509" y="6490847"/>
            <a:ext cx="451490" cy="367153"/>
          </a:xfrm>
        </p:spPr>
        <p:txBody>
          <a:bodyPr/>
          <a:lstStyle/>
          <a:p>
            <a:pPr>
              <a:defRPr/>
            </a:pPr>
            <a:fld id="{4FF11442-1FB3-45C5-B28C-AC95F1D77BC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79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5576" y="11614"/>
            <a:ext cx="8388423" cy="64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49263"/>
            <a:r>
              <a:rPr lang="ru-RU" altLang="ru-RU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ПОРЯДОК ОБРАЩЕНИЯ </a:t>
            </a:r>
            <a:endParaRPr lang="ru-RU" altLang="ru-RU" b="1" dirty="0" smtClean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  <a:p>
            <a:pPr defTabSz="449263"/>
            <a:r>
              <a:rPr lang="ru-RU" altLang="ru-RU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ЗА </a:t>
            </a:r>
            <a:r>
              <a:rPr lang="ru-RU" altLang="ru-RU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ФИНАНСОВЫМ ОБЕСПЕЧЕНИЕМ ПРЕДУПРЕДИТЕЛЬНЫХ МЕР</a:t>
            </a: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2509" y="6490847"/>
            <a:ext cx="451490" cy="367153"/>
          </a:xfrm>
        </p:spPr>
        <p:txBody>
          <a:bodyPr/>
          <a:lstStyle/>
          <a:p>
            <a:pPr>
              <a:defRPr/>
            </a:pPr>
            <a:fld id="{4FF11442-1FB3-45C5-B28C-AC95F1D77BC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1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2"/>
          <p:cNvSpPr txBox="1">
            <a:spLocks/>
          </p:cNvSpPr>
          <p:nvPr/>
        </p:nvSpPr>
        <p:spPr>
          <a:xfrm>
            <a:off x="8820472" y="6492875"/>
            <a:ext cx="3235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7F10393-EBCC-4AF8-9F69-5A92C2B5AEB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3" name="Picture 2" descr="Картинки по запросу таймер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0" y="3300193"/>
            <a:ext cx="360000" cy="360000"/>
          </a:xfrm>
          <a:prstGeom prst="rect">
            <a:avLst/>
          </a:prstGeom>
          <a:ln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 стрелкой 13"/>
          <p:cNvCxnSpPr/>
          <p:nvPr/>
        </p:nvCxnSpPr>
        <p:spPr>
          <a:xfrm>
            <a:off x="98980" y="3131182"/>
            <a:ext cx="8943203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21513" y="3183307"/>
            <a:ext cx="9412" cy="5457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176" y="4573940"/>
            <a:ext cx="21225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Подача документов</a:t>
            </a:r>
          </a:p>
          <a:p>
            <a:pPr algn="just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000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ru-RU" altLang="ru-RU" sz="1000" b="1" dirty="0" smtClean="0">
                <a:solidFill>
                  <a:srgbClr val="002060"/>
                </a:solidFill>
                <a:latin typeface="+mj-lt"/>
              </a:rPr>
              <a:t>Заявление</a:t>
            </a:r>
          </a:p>
          <a:p>
            <a:pPr algn="just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план </a:t>
            </a:r>
            <a:r>
              <a:rPr lang="ru-RU" alt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финансового обеспечения </a:t>
            </a: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;</a:t>
            </a:r>
          </a:p>
          <a:p>
            <a:pPr algn="just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копия </a:t>
            </a:r>
            <a:r>
              <a:rPr lang="ru-RU" alt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перечня </a:t>
            </a: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мероприятий </a:t>
            </a:r>
            <a:r>
              <a:rPr lang="ru-RU" alt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 (или) копия (выписка из) коллективного </a:t>
            </a: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договора; </a:t>
            </a:r>
          </a:p>
          <a:p>
            <a:pPr algn="just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Документы </a:t>
            </a:r>
            <a:r>
              <a:rPr lang="ru-RU" alt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(копии документов), обосновывающие необходимость финансового обеспечения предупредительных мер.</a:t>
            </a:r>
            <a:endParaRPr lang="ru-RU" sz="1000" b="1" dirty="0" smtClean="0">
              <a:solidFill>
                <a:schemeClr val="accent1"/>
              </a:solidFill>
              <a:latin typeface="+mj-lt"/>
            </a:endParaRPr>
          </a:p>
          <a:p>
            <a:endParaRPr lang="ru-RU" sz="1000" b="1" dirty="0">
              <a:solidFill>
                <a:schemeClr val="accent1"/>
              </a:solidFill>
              <a:latin typeface="+mj-lt"/>
              <a:ea typeface="Microsoft YaHei" pitchFamily="34" charset="-122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062807" y="3075307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33603" y="3736983"/>
            <a:ext cx="8227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400" b="1" dirty="0" smtClean="0">
                <a:solidFill>
                  <a:srgbClr val="FF0000"/>
                </a:solidFill>
                <a:latin typeface="+mj-lt"/>
                <a:ea typeface="Microsoft YaHei" pitchFamily="34" charset="-122"/>
              </a:rPr>
              <a:t>3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  <a:ea typeface="Microsoft YaHei" pitchFamily="34" charset="-122"/>
              </a:rPr>
              <a:t>1 июля</a:t>
            </a:r>
            <a:endParaRPr lang="ru-RU" sz="1400" b="1" dirty="0">
              <a:solidFill>
                <a:srgbClr val="FF0000"/>
              </a:solidFill>
              <a:latin typeface="+mj-lt"/>
              <a:ea typeface="Microsoft YaHei" pitchFamily="34" charset="-122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6" y="4058021"/>
            <a:ext cx="515919" cy="515919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612736" y="3144092"/>
            <a:ext cx="1" cy="91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694517" y="2230771"/>
            <a:ext cx="1" cy="91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371" y="815428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982226" y="1353152"/>
            <a:ext cx="14982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Рассмотрение документов и принятие решения </a:t>
            </a:r>
          </a:p>
          <a:p>
            <a:r>
              <a:rPr lang="ru-RU" sz="1000" b="1" dirty="0" smtClean="0">
                <a:solidFill>
                  <a:srgbClr val="7030A0"/>
                </a:solidFill>
                <a:latin typeface="+mj-lt"/>
              </a:rPr>
              <a:t>10 рабочих дней*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44268" y="1299945"/>
            <a:ext cx="2020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1"/>
                </a:solidFill>
                <a:latin typeface="+mj-lt"/>
              </a:rPr>
              <a:t>Обращение </a:t>
            </a:r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за возмещением расходов 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Clr>
                <a:srgbClr val="C00000"/>
              </a:buClr>
              <a:buSzPct val="100000"/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заявление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на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оплату; 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algn="just">
              <a:buClr>
                <a:srgbClr val="C00000"/>
              </a:buClr>
              <a:buSzPct val="100000"/>
            </a:pP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- документы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подтверждающие 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расходы.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87" y="790720"/>
            <a:ext cx="515919" cy="515919"/>
          </a:xfrm>
          <a:prstGeom prst="rect">
            <a:avLst/>
          </a:prstGeom>
          <a:noFill/>
        </p:spPr>
      </p:pic>
      <p:cxnSp>
        <p:nvCxnSpPr>
          <p:cNvPr id="26" name="Прямая соединительная линия 25"/>
          <p:cNvCxnSpPr/>
          <p:nvPr/>
        </p:nvCxnSpPr>
        <p:spPr>
          <a:xfrm>
            <a:off x="8407286" y="2580690"/>
            <a:ext cx="9412" cy="5457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8357992" y="3090092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780988" y="1535512"/>
            <a:ext cx="10561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400" b="1" dirty="0" smtClean="0">
                <a:solidFill>
                  <a:srgbClr val="FF0000"/>
                </a:solidFill>
                <a:latin typeface="+mj-lt"/>
                <a:ea typeface="Microsoft YaHei" pitchFamily="34" charset="-122"/>
              </a:rPr>
              <a:t>15 декабря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19207" y="3964025"/>
            <a:ext cx="19705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Крайний срок </a:t>
            </a:r>
          </a:p>
          <a:p>
            <a:r>
              <a:rPr lang="ru-RU" sz="1000" b="1" dirty="0" smtClean="0">
                <a:solidFill>
                  <a:srgbClr val="FF0000"/>
                </a:solidFill>
                <a:latin typeface="+mj-lt"/>
              </a:rPr>
              <a:t>обращения для получения разрешения на финансовое обеспечение предупредительных мер</a:t>
            </a:r>
            <a:endParaRPr lang="ru-RU" sz="1000" b="1" dirty="0">
              <a:solidFill>
                <a:srgbClr val="FF0000"/>
              </a:solidFill>
              <a:latin typeface="+mj-lt"/>
              <a:ea typeface="Microsoft YaHei" pitchFamily="34" charset="-122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9521" y="1768650"/>
            <a:ext cx="1970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Крайний срок </a:t>
            </a:r>
          </a:p>
          <a:p>
            <a:r>
              <a:rPr lang="ru-RU" sz="1000" b="1" dirty="0" smtClean="0">
                <a:solidFill>
                  <a:srgbClr val="FF0000"/>
                </a:solidFill>
                <a:latin typeface="+mj-lt"/>
              </a:rPr>
              <a:t>обращения для подачи заявления на возмещение расходов</a:t>
            </a:r>
            <a:endParaRPr lang="ru-RU" sz="1000" b="1" dirty="0">
              <a:solidFill>
                <a:srgbClr val="FF0000"/>
              </a:solidFill>
              <a:latin typeface="+mj-lt"/>
              <a:ea typeface="Microsoft YaHei" pitchFamily="34" charset="-12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-17926" y="6457890"/>
            <a:ext cx="75422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*в </a:t>
            </a:r>
            <a:r>
              <a:rPr lang="ru-RU" sz="1000" dirty="0"/>
              <a:t>отношении страхователей, у которых сумма страховых взносов, начисленных за предшествующий год, </a:t>
            </a:r>
            <a:endParaRPr lang="ru-RU" sz="1000" dirty="0" smtClean="0"/>
          </a:p>
          <a:p>
            <a:r>
              <a:rPr lang="ru-RU" sz="1000" dirty="0" smtClean="0"/>
              <a:t>составляет более</a:t>
            </a:r>
            <a:r>
              <a:rPr lang="en-US" sz="1000" dirty="0" smtClean="0"/>
              <a:t> 25</a:t>
            </a:r>
            <a:r>
              <a:rPr lang="ru-RU" sz="1000" dirty="0" smtClean="0"/>
              <a:t> </a:t>
            </a:r>
            <a:r>
              <a:rPr lang="ru-RU" sz="1000" dirty="0"/>
              <a:t>000,0 тыс. рублей - территориальным органом Фонда после согласования с Фондом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0500" y="2219964"/>
            <a:ext cx="1" cy="91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1640518" y="3072972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58737" y="3084705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096500" y="3079352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892" y="4079476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6808120" y="4602048"/>
            <a:ext cx="18578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Рассмотрение документов, принятие решения, перечисление средств страхователю </a:t>
            </a:r>
          </a:p>
          <a:p>
            <a:r>
              <a:rPr lang="ru-RU" sz="1000" b="1" dirty="0" smtClean="0">
                <a:solidFill>
                  <a:srgbClr val="7030A0"/>
                </a:solidFill>
                <a:latin typeface="+mj-lt"/>
              </a:rPr>
              <a:t>5 рабочих дней</a:t>
            </a: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7380312" y="3138705"/>
            <a:ext cx="1" cy="91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7326312" y="3084705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авая фигурная скобка 39"/>
          <p:cNvSpPr/>
          <p:nvPr/>
        </p:nvSpPr>
        <p:spPr>
          <a:xfrm rot="16200000">
            <a:off x="3740837" y="860572"/>
            <a:ext cx="254221" cy="412328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240" y="1880745"/>
            <a:ext cx="515919" cy="515919"/>
          </a:xfrm>
          <a:prstGeom prst="rect">
            <a:avLst/>
          </a:prstGeom>
          <a:noFill/>
        </p:spPr>
      </p:pic>
      <p:sp>
        <p:nvSpPr>
          <p:cNvPr id="42" name="Прямоугольник 41"/>
          <p:cNvSpPr/>
          <p:nvPr/>
        </p:nvSpPr>
        <p:spPr>
          <a:xfrm>
            <a:off x="2480522" y="2396664"/>
            <a:ext cx="26848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+mj-lt"/>
              </a:rPr>
              <a:t>Реализация мероприятий, </a:t>
            </a:r>
          </a:p>
          <a:p>
            <a:pPr algn="just"/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согласно плану финансового обеспечения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3" name="Прямоугольная выноска 42"/>
          <p:cNvSpPr/>
          <p:nvPr/>
        </p:nvSpPr>
        <p:spPr>
          <a:xfrm>
            <a:off x="4211960" y="4994479"/>
            <a:ext cx="2457329" cy="972475"/>
          </a:xfrm>
          <a:prstGeom prst="wedgeRectCallout">
            <a:avLst>
              <a:gd name="adj1" fmla="val 55636"/>
              <a:gd name="adj2" fmla="val -43218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ru-RU" sz="1000" b="1" dirty="0">
                <a:solidFill>
                  <a:srgbClr val="FF0000"/>
                </a:solidFill>
                <a:latin typeface="Calibri" panose="020F0502020204030204" pitchFamily="34" charset="0"/>
              </a:rPr>
              <a:t>Расходы, не подтвержденные документами либо произведенные на основании неправильно оформленных или выданных с нарушением установленного порядка документов, не подлежат </a:t>
            </a:r>
            <a:r>
              <a:rPr lang="ru-RU" altLang="ru-RU" sz="1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возмещению</a:t>
            </a:r>
            <a:endParaRPr lang="ru-RU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71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071" y="0"/>
            <a:ext cx="8229600" cy="646331"/>
          </a:xfrm>
          <a:noFill/>
        </p:spPr>
        <p:txBody>
          <a:bodyPr wrap="square" rtlCol="0">
            <a:spAutoFit/>
          </a:bodyPr>
          <a:lstStyle/>
          <a:p>
            <a:pPr algn="l" defTabSz="449263"/>
            <a:r>
              <a:rPr lang="ru-RU" sz="18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МЕРОПРИЯТИЯ ПО СОКРАЩЕНИЮ ПРОИЗВОДСТВЕННОГО ТРАВМАТИЗМА </a:t>
            </a:r>
            <a:r>
              <a:rPr lang="ru-RU" sz="1800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И </a:t>
            </a:r>
            <a:r>
              <a:rPr lang="ru-RU" sz="180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ПРОФЕССИОНАЛЬНЫХ ЗАБОЛЕВАНИЙ ЗА СЧЕТ СРЕДСТВ ФОНДА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845624" y="6682837"/>
            <a:ext cx="298376" cy="2606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5" name="Oval 8"/>
          <p:cNvSpPr>
            <a:spLocks noChangeArrowheads="1"/>
          </p:cNvSpPr>
          <p:nvPr/>
        </p:nvSpPr>
        <p:spPr bwMode="gray">
          <a:xfrm>
            <a:off x="84571" y="699524"/>
            <a:ext cx="323689" cy="297120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1</a:t>
            </a:r>
          </a:p>
        </p:txBody>
      </p:sp>
      <p:sp>
        <p:nvSpPr>
          <p:cNvPr id="87" name="Text Box 22"/>
          <p:cNvSpPr txBox="1">
            <a:spLocks noChangeArrowheads="1"/>
          </p:cNvSpPr>
          <p:nvPr/>
        </p:nvSpPr>
        <p:spPr bwMode="gray">
          <a:xfrm>
            <a:off x="724071" y="5208956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altLang="ru-RU" sz="1400" b="1" i="1" dirty="0" smtClean="0">
                <a:solidFill>
                  <a:srgbClr val="FFFFFF"/>
                </a:solidFill>
                <a:latin typeface="+mn-lt"/>
                <a:ea typeface="+mn-ea"/>
                <a:cs typeface="Arial" panose="020B0604020202020204" pitchFamily="34" charset="0"/>
              </a:rPr>
              <a:t>8</a:t>
            </a:r>
            <a:endParaRPr lang="en-US" altLang="ru-RU" sz="1400" b="1" i="1" dirty="0" smtClean="0">
              <a:solidFill>
                <a:srgbClr val="FFFFFF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03" name="Oval 8"/>
          <p:cNvSpPr>
            <a:spLocks noChangeArrowheads="1"/>
          </p:cNvSpPr>
          <p:nvPr/>
        </p:nvSpPr>
        <p:spPr bwMode="gray">
          <a:xfrm>
            <a:off x="84571" y="1112827"/>
            <a:ext cx="307315" cy="321588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2</a:t>
            </a:r>
          </a:p>
        </p:txBody>
      </p:sp>
      <p:sp>
        <p:nvSpPr>
          <p:cNvPr id="105" name="Oval 8"/>
          <p:cNvSpPr>
            <a:spLocks noChangeArrowheads="1"/>
          </p:cNvSpPr>
          <p:nvPr/>
        </p:nvSpPr>
        <p:spPr bwMode="gray">
          <a:xfrm>
            <a:off x="84571" y="1516103"/>
            <a:ext cx="307315" cy="316044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3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8847" y="699523"/>
            <a:ext cx="8586960" cy="262990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Проведение специальной оценки условий труда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508846" y="1016309"/>
            <a:ext cx="8586961" cy="459482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Реализация</a:t>
            </a:r>
            <a:r>
              <a:rPr lang="ru-RU" sz="14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мероприятий по приведению уровней воздействия вредных и опасных производственных факторов на рабочих местах в соответствие с гос. нормативными требованиями охраны труда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518986" y="1538098"/>
            <a:ext cx="8576822" cy="276047"/>
          </a:xfrm>
          <a:prstGeom prst="roundRect">
            <a:avLst>
              <a:gd name="adj" fmla="val 16668"/>
            </a:avLst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defTabSz="91440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Обучение по охране труда отдельных категорий работников</a:t>
            </a:r>
          </a:p>
        </p:txBody>
      </p:sp>
      <p:sp>
        <p:nvSpPr>
          <p:cNvPr id="108" name="Oval 8"/>
          <p:cNvSpPr>
            <a:spLocks noChangeArrowheads="1"/>
          </p:cNvSpPr>
          <p:nvPr/>
        </p:nvSpPr>
        <p:spPr bwMode="gray">
          <a:xfrm>
            <a:off x="84571" y="1905761"/>
            <a:ext cx="307315" cy="298266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4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518986" y="1895475"/>
            <a:ext cx="8576822" cy="388406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работникам, занятым на работах с вредными и опасными условиями труда средств индивидуальной защиты, а также смывающих и (или) обезвреживающих средств</a:t>
            </a:r>
          </a:p>
        </p:txBody>
      </p:sp>
      <p:sp>
        <p:nvSpPr>
          <p:cNvPr id="110" name="Oval 8"/>
          <p:cNvSpPr>
            <a:spLocks noChangeArrowheads="1"/>
          </p:cNvSpPr>
          <p:nvPr/>
        </p:nvSpPr>
        <p:spPr bwMode="gray">
          <a:xfrm>
            <a:off x="84571" y="2320211"/>
            <a:ext cx="307315" cy="314295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5</a:t>
            </a: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45692" y="2349827"/>
            <a:ext cx="8550115" cy="383781"/>
          </a:xfrm>
          <a:prstGeom prst="roundRect">
            <a:avLst>
              <a:gd name="adj" fmla="val 14189"/>
            </a:avLst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defTabSz="91440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Санаторно-курортное лечение работников, занятых на работах с вредными и опасными производственными факторами</a:t>
            </a:r>
          </a:p>
        </p:txBody>
      </p:sp>
      <p:sp>
        <p:nvSpPr>
          <p:cNvPr id="112" name="Oval 8"/>
          <p:cNvSpPr>
            <a:spLocks noChangeArrowheads="1"/>
          </p:cNvSpPr>
          <p:nvPr/>
        </p:nvSpPr>
        <p:spPr bwMode="gray">
          <a:xfrm>
            <a:off x="84571" y="2718346"/>
            <a:ext cx="307315" cy="290975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6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518986" y="2787147"/>
            <a:ext cx="8577435" cy="209808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Проведение обязательных периодических медицинских осмотров работников</a:t>
            </a:r>
          </a:p>
        </p:txBody>
      </p:sp>
      <p:sp>
        <p:nvSpPr>
          <p:cNvPr id="114" name="Oval 8"/>
          <p:cNvSpPr>
            <a:spLocks noChangeArrowheads="1"/>
          </p:cNvSpPr>
          <p:nvPr/>
        </p:nvSpPr>
        <p:spPr bwMode="gray">
          <a:xfrm>
            <a:off x="84571" y="3068416"/>
            <a:ext cx="307315" cy="294370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7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03157" y="3098609"/>
            <a:ext cx="8585052" cy="254782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страхователями алкотестеров или алкометров</a:t>
            </a:r>
          </a:p>
        </p:txBody>
      </p:sp>
      <p:sp>
        <p:nvSpPr>
          <p:cNvPr id="116" name="Oval 8"/>
          <p:cNvSpPr>
            <a:spLocks noChangeArrowheads="1"/>
          </p:cNvSpPr>
          <p:nvPr/>
        </p:nvSpPr>
        <p:spPr bwMode="gray">
          <a:xfrm>
            <a:off x="84571" y="3421575"/>
            <a:ext cx="307315" cy="301423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8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503156" y="3423633"/>
            <a:ext cx="8592651" cy="299365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lvl="0" defTabSz="914400"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страхователями тахографов</a:t>
            </a:r>
          </a:p>
        </p:txBody>
      </p:sp>
      <p:sp>
        <p:nvSpPr>
          <p:cNvPr id="118" name="Oval 8"/>
          <p:cNvSpPr>
            <a:spLocks noChangeArrowheads="1"/>
          </p:cNvSpPr>
          <p:nvPr/>
        </p:nvSpPr>
        <p:spPr bwMode="gray">
          <a:xfrm>
            <a:off x="84571" y="3754341"/>
            <a:ext cx="307316" cy="286762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9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518985" y="3796287"/>
            <a:ext cx="8576821" cy="261084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страхователями аптечек для оказания первой помощи</a:t>
            </a:r>
          </a:p>
        </p:txBody>
      </p:sp>
      <p:sp>
        <p:nvSpPr>
          <p:cNvPr id="120" name="Oval 8"/>
          <p:cNvSpPr>
            <a:spLocks noChangeArrowheads="1"/>
          </p:cNvSpPr>
          <p:nvPr/>
        </p:nvSpPr>
        <p:spPr bwMode="gray">
          <a:xfrm>
            <a:off x="84571" y="4110219"/>
            <a:ext cx="307315" cy="271942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10</a:t>
            </a: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520179" y="4102776"/>
            <a:ext cx="8575628" cy="294805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Обеспечение лечебно-профилактическим питанием работников</a:t>
            </a:r>
          </a:p>
        </p:txBody>
      </p:sp>
      <p:sp>
        <p:nvSpPr>
          <p:cNvPr id="122" name="Oval 8"/>
          <p:cNvSpPr>
            <a:spLocks noChangeArrowheads="1"/>
          </p:cNvSpPr>
          <p:nvPr/>
        </p:nvSpPr>
        <p:spPr bwMode="gray">
          <a:xfrm>
            <a:off x="100945" y="4589844"/>
            <a:ext cx="323689" cy="302135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11</a:t>
            </a: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545693" y="4490067"/>
            <a:ext cx="8550114" cy="563928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приборов, устройств, оборудования (их комплексов), непосредственно предназначенных для обеспечения безопасности работников и (или) контроля за безопасным ведением работ в рамках технологических процессов</a:t>
            </a:r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545693" y="5133051"/>
            <a:ext cx="8542516" cy="1024414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Приобретение приборов, устройств, оборудования (их комплексов), непосредственно обеспечивающих проведение обучения по вопросам безопасного ведения работ, и действиям в случае аварии или инцидента на опасном производственном объекте и (или) дистанционную видео- и аудио фиксацию инструктажей, обучения и иных форм подготовки работников по безопасному производству работ, а также хранение результатов такой фиксации</a:t>
            </a:r>
          </a:p>
        </p:txBody>
      </p:sp>
      <p:sp>
        <p:nvSpPr>
          <p:cNvPr id="125" name="Oval 8"/>
          <p:cNvSpPr>
            <a:spLocks noChangeArrowheads="1"/>
          </p:cNvSpPr>
          <p:nvPr/>
        </p:nvSpPr>
        <p:spPr bwMode="gray">
          <a:xfrm>
            <a:off x="100945" y="5373216"/>
            <a:ext cx="307315" cy="326241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12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45694" y="6233370"/>
            <a:ext cx="8542516" cy="580006"/>
          </a:xfrm>
          <a:prstGeom prst="roundRect">
            <a:avLst/>
          </a:prstGeom>
          <a:noFill/>
          <a:ln w="28575">
            <a:solidFill>
              <a:srgbClr val="4192D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Санаторно-курортное лечение работников не ранее чем за пять лет до достижения ими возраста, дающего право на назначение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страховой пенсии по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старости в соответствии с пенсионным законодательством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000000"/>
              </a:buClr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3" name="Oval 8"/>
          <p:cNvSpPr>
            <a:spLocks noChangeArrowheads="1"/>
          </p:cNvSpPr>
          <p:nvPr/>
        </p:nvSpPr>
        <p:spPr bwMode="gray">
          <a:xfrm>
            <a:off x="100945" y="6387095"/>
            <a:ext cx="290941" cy="295742"/>
          </a:xfrm>
          <a:prstGeom prst="ellipse">
            <a:avLst/>
          </a:prstGeom>
          <a:solidFill>
            <a:srgbClr val="4192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</a:rPr>
              <a:t>13</a:t>
            </a:r>
          </a:p>
        </p:txBody>
      </p:sp>
      <p:pic>
        <p:nvPicPr>
          <p:cNvPr id="31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24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67544" y="1230304"/>
            <a:ext cx="8676456" cy="1180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180975"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indent="0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</a:pPr>
            <a:r>
              <a:rPr lang="ru-RU" altLang="ru-RU" sz="1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если </a:t>
            </a:r>
            <a:r>
              <a:rPr lang="ru-RU" altLang="ru-RU" sz="1700" b="1" dirty="0">
                <a:solidFill>
                  <a:srgbClr val="FF0000"/>
                </a:solidFill>
                <a:latin typeface="Calibri" panose="020F0502020204030204" pitchFamily="34" charset="0"/>
              </a:rPr>
              <a:t>на день подачи заявления у страхователя имеются непогашенные недоимка, задолженность по пеням и штрафам, образовавшиеся по итогам отчетного периода в текущем финансовом году, недоимка, выявленная в ходе камеральной или выездной проверки, и (или) начисленные пени и штрафы по итогам камеральной или выездной проверки (приказ Минтруда </a:t>
            </a:r>
            <a:r>
              <a:rPr lang="ru-RU" altLang="ru-RU" sz="17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№ 201н)</a:t>
            </a:r>
          </a:p>
          <a:p>
            <a:pPr indent="0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</a:pPr>
            <a:endParaRPr lang="ru-RU" altLang="ru-RU" sz="17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indent="0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</a:pPr>
            <a:endParaRPr lang="ru-RU" alt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endParaRPr lang="ru-RU" altLang="ru-RU" sz="17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endParaRPr lang="ru-RU" altLang="ru-RU" sz="17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84733" y="0"/>
            <a:ext cx="8446728" cy="63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49263"/>
            <a:r>
              <a:rPr lang="ru-RU" altLang="ru-RU" sz="1750" b="1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ПРИЧИНЫ ОТКАЗА </a:t>
            </a:r>
          </a:p>
          <a:p>
            <a:pPr defTabSz="449263"/>
            <a:r>
              <a:rPr lang="ru-RU" altLang="ru-RU" sz="1750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В ФИНАНСОВОМ ОБЕСПЕЧЕНИИ ПРЕДУПРЕДИТЕЛЬНЫХ МЕР</a:t>
            </a:r>
            <a:endParaRPr lang="ru-RU" altLang="ru-RU" sz="1750" dirty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39552" cy="404664"/>
          </a:xfrm>
        </p:spPr>
        <p:txBody>
          <a:bodyPr/>
          <a:lstStyle/>
          <a:p>
            <a:pPr>
              <a:defRPr/>
            </a:pPr>
            <a:fld id="{4FF11442-1FB3-45C5-B28C-AC95F1D77BC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1" y="5506949"/>
            <a:ext cx="85689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Страхователь вправе повторно, но не позднее срока, установленного пунктом 4 Правил, обратиться с заявлением в территориальный орган Фонда по месту своей регистрации. </a:t>
            </a:r>
            <a:endParaRPr lang="ru-RU" altLang="ru-RU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4215" y="3451973"/>
            <a:ext cx="849724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</a:pPr>
            <a:r>
              <a:rPr lang="ru-RU" alt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при представлении страхователем неполного комплекта документов;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6755" y="4190772"/>
            <a:ext cx="8497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если </a:t>
            </a:r>
            <a:r>
              <a:rPr lang="ru-RU" alt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предусмотренные бюджетом Фонда средства на финансовое обеспечение предупредительных мер на текущий год полностью </a:t>
            </a:r>
            <a:r>
              <a:rPr lang="ru-RU" alt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распределены.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6754" y="2520945"/>
            <a:ext cx="8497246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</a:pPr>
            <a:r>
              <a:rPr lang="ru-RU" alt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представленные страхователем документы содержат недостоверную информацию</a:t>
            </a:r>
            <a:r>
              <a:rPr lang="ru-RU" altLang="ru-RU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;</a:t>
            </a:r>
            <a:endParaRPr lang="ru-RU" alt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4098" name="Picture 2" descr="ÐÐ°ÑÑÐ¸Ð½ÐºÐ¸ Ð¿Ð¾ Ð·Ð°Ð¿ÑÐ¾ÑÑ Ð¸ÐºÐ¾Ð½ÐºÐ° ÐºÑÐµÑÑ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4" y="1508931"/>
            <a:ext cx="540311" cy="54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ÐÐ°ÑÑÐ¸Ð½ÐºÐ¸ Ð¿Ð¾ Ð·Ð°Ð¿ÑÐ¾ÑÑ Ð¸ÐºÐ¾Ð½ÐºÐ° ÐºÑÐµÑÑ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4" y="2520945"/>
            <a:ext cx="540311" cy="54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ÐÐ°ÑÑÐ¸Ð½ÐºÐ¸ Ð¿Ð¾ Ð·Ð°Ð¿ÑÐ¾ÑÑ Ð¸ÐºÐ¾Ð½ÐºÐ° ÐºÑÐµÑÑ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4" y="3390627"/>
            <a:ext cx="540311" cy="54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ÐÐ°ÑÑÐ¸Ð½ÐºÐ¸ Ð¿Ð¾ Ð·Ð°Ð¿ÑÐ¾ÑÑ Ð¸ÐºÐ¾Ð½ÐºÐ° ÐºÑÐµÑÑÐ¸Ðº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45" y="4291499"/>
            <a:ext cx="540311" cy="540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Изображение 3" descr="FSS-logo_png_transparent_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43837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428625" y="6223000"/>
            <a:ext cx="83581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itchFamily="2" charset="2"/>
              <a:buNone/>
            </a:pPr>
            <a:endParaRPr lang="ru-RU" altLang="ru-RU" sz="12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auto">
          <a:xfrm>
            <a:off x="784105" y="35419"/>
            <a:ext cx="7306467" cy="63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/>
          <a:p>
            <a:pPr defTabSz="449263"/>
            <a:r>
              <a:rPr lang="ru-RU" altLang="ru-RU" sz="1750" b="1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НОРМАТИВНЫЕ ДОКУМЕНТЫ </a:t>
            </a:r>
            <a:endParaRPr lang="ru-RU" altLang="ru-RU" sz="1750" b="1" dirty="0" smtClean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  <a:p>
            <a:pPr defTabSz="449263"/>
            <a:r>
              <a:rPr lang="ru-RU" altLang="ru-RU" sz="1750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ПО </a:t>
            </a:r>
            <a:r>
              <a:rPr lang="ru-RU" altLang="ru-RU" sz="1750" dirty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ФИНАНСОВОМУ ОБЕСПЕЧЕНИЮ ПРЕДУПРЕДИТЕЛЬНЫХ </a:t>
            </a:r>
            <a:r>
              <a:rPr lang="ru-RU" altLang="ru-RU" sz="1750" dirty="0" smtClean="0">
                <a:solidFill>
                  <a:srgbClr val="0707A9"/>
                </a:solidFill>
                <a:latin typeface="+mn-lt"/>
                <a:ea typeface="Microsoft YaHei"/>
                <a:cs typeface="Times New Roman" pitchFamily="18" charset="0"/>
              </a:rPr>
              <a:t>МЕР</a:t>
            </a:r>
            <a:endParaRPr lang="en-US" altLang="ru-RU" sz="1750" dirty="0">
              <a:solidFill>
                <a:srgbClr val="0707A9"/>
              </a:solidFill>
              <a:latin typeface="+mn-lt"/>
              <a:ea typeface="Microsoft YaHei"/>
              <a:cs typeface="Times New Roman" pitchFamily="18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179511" y="666361"/>
            <a:ext cx="8964489" cy="607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ü"/>
              <a:defRPr/>
            </a:pPr>
            <a:endParaRPr lang="en-US" sz="1600" b="1" dirty="0" smtClean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Федеральный закон от 24.07.1998 №125-ФЗ «Об обязательном социальном страховании от несчастных случаев на производстве и профессиональных заболеваний»</a:t>
            </a:r>
          </a:p>
          <a:p>
            <a:pPr marL="92075" algn="just" eaLnBrk="0" hangingPunct="0">
              <a:spcBef>
                <a:spcPct val="20000"/>
              </a:spcBef>
              <a:buClr>
                <a:srgbClr val="000066"/>
              </a:buClr>
              <a:defRPr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Приказ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Министерства труда и социальной защиты Российской Федерации от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10.12.2012 №580н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«Об 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»</a:t>
            </a:r>
          </a:p>
          <a:p>
            <a:pPr marL="92075" algn="just" eaLnBrk="0" hangingPunct="0">
              <a:spcBef>
                <a:spcPct val="20000"/>
              </a:spcBef>
              <a:buClr>
                <a:srgbClr val="000066"/>
              </a:buClr>
              <a:defRPr/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Приказ Министерства труда и социальной защиты Российской  Федерации от 02.09.2014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№598н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«Об утверждении Административного регламента предоставления ФСС РФ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во вредных и (или) опасных производственными факторами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»</a:t>
            </a:r>
          </a:p>
          <a:p>
            <a:pPr marL="92075" algn="just" eaLnBrk="0" hangingPunct="0">
              <a:spcBef>
                <a:spcPct val="20000"/>
              </a:spcBef>
              <a:buClr>
                <a:srgbClr val="000066"/>
              </a:buClr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Garamond" pitchFamily="18" charset="0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Положение об особенностях возмещения расходов страхователя 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2012 – 20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20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 годах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на предупредительные меры по сокращению производственного травматизма и профессиональных заболеваний работников в субъектах Российской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Федерации,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участвующих в реализации пилотного проекта», утвержденное Постановлением  Правительства  Российской  Федерации от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Garamond" pitchFamily="18" charset="0"/>
              </a:rPr>
              <a:t>21.04.2011 №294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Garamond" pitchFamily="18" charset="0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  <a:defRPr/>
            </a:pPr>
            <a:endParaRPr lang="ru-RU" sz="15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77825" indent="-285750" algn="just" eaLnBrk="0" hangingPunct="0">
              <a:spcBef>
                <a:spcPct val="20000"/>
              </a:spcBef>
              <a:buClr>
                <a:srgbClr val="000066"/>
              </a:buClr>
              <a:buFont typeface="Arial" panose="020B0604020202020204" pitchFamily="34" charset="0"/>
              <a:buChar char="•"/>
              <a:defRPr/>
            </a:pPr>
            <a:endParaRPr lang="ru-RU" sz="15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96126" y="6551677"/>
            <a:ext cx="442392" cy="306323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FF11442-1FB3-45C5-B28C-AC95F1D77BCE}" type="slidenum">
              <a:rPr lang="ru-RU" sz="1400" b="1">
                <a:solidFill>
                  <a:schemeClr val="bg1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ru-RU" sz="1400" b="1" dirty="0">
              <a:solidFill>
                <a:schemeClr val="bg1">
                  <a:lumMod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6"/>
          <p:cNvSpPr>
            <a:spLocks noChangeArrowheads="1"/>
          </p:cNvSpPr>
          <p:nvPr/>
        </p:nvSpPr>
        <p:spPr bwMode="auto">
          <a:xfrm>
            <a:off x="428625" y="6223000"/>
            <a:ext cx="83581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itchFamily="2" charset="2"/>
              <a:buNone/>
            </a:pPr>
            <a:endParaRPr lang="ru-RU" altLang="ru-RU" sz="1200" b="1" i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9947" y="2852936"/>
            <a:ext cx="6184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+mj-lt"/>
              </a:rPr>
              <a:t>СПАСИБО ЗА ВНИМАНИЕ!</a:t>
            </a:r>
            <a:endParaRPr lang="ru-RU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4797152"/>
            <a:ext cx="42119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+mj-lt"/>
              </a:rPr>
              <a:t>Официальный сайт </a:t>
            </a:r>
            <a:endParaRPr lang="ru-RU" sz="2000" b="1" dirty="0" smtClean="0">
              <a:solidFill>
                <a:schemeClr val="tx2"/>
              </a:solidFill>
              <a:latin typeface="+mj-lt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ГУ-РО </a:t>
            </a:r>
            <a:r>
              <a:rPr lang="ru-RU" sz="2000" b="1" dirty="0">
                <a:solidFill>
                  <a:schemeClr val="tx2"/>
                </a:solidFill>
                <a:latin typeface="+mj-lt"/>
              </a:rPr>
              <a:t>Фонда социального страхования Российской Федерации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по </a:t>
            </a:r>
            <a:r>
              <a:rPr lang="ru-RU" sz="2000" b="1" dirty="0">
                <a:solidFill>
                  <a:schemeClr val="tx2"/>
                </a:solidFill>
                <a:latin typeface="+mj-lt"/>
              </a:rPr>
              <a:t>Республике Татарстан</a:t>
            </a:r>
          </a:p>
          <a:p>
            <a:r>
              <a:rPr lang="en-US" sz="3600" b="1" dirty="0">
                <a:solidFill>
                  <a:schemeClr val="tx2"/>
                </a:solidFill>
                <a:latin typeface="+mj-lt"/>
              </a:rPr>
              <a:t>http://fss16.ru/</a:t>
            </a:r>
            <a:endParaRPr lang="ru-RU" sz="36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" name="Изображение 3" descr="FSS-logo_png_transparent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2" y="44624"/>
            <a:ext cx="576840" cy="491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3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11537</TotalTime>
  <Words>998</Words>
  <Application>Microsoft Office PowerPoint</Application>
  <PresentationFormat>Экран (4:3)</PresentationFormat>
  <Paragraphs>121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Microsoft YaHei</vt:lpstr>
      <vt:lpstr>Arial</vt:lpstr>
      <vt:lpstr>Calibri</vt:lpstr>
      <vt:lpstr>Calibri (Основной текст)</vt:lpstr>
      <vt:lpstr>Garamond</vt:lpstr>
      <vt:lpstr>Georgia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ПО СОКРАЩЕНИЮ ПРОИЗВОДСТВЕННОГО ТРАВМАТИЗМА  И ПРОФЕССИОНАЛЬНЫХ ЗАБОЛЕВАНИЙ ЗА СЧЕТ СРЕДСТВ ФОНДА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ПОВЭД_ФПМ_Скидки-надбавки</dc:title>
  <dc:creator>Арсланова Д.Г.</dc:creator>
  <cp:lastModifiedBy>Андина И.В.</cp:lastModifiedBy>
  <cp:revision>1263</cp:revision>
  <cp:lastPrinted>2019-03-20T09:11:26Z</cp:lastPrinted>
  <dcterms:created xsi:type="dcterms:W3CDTF">2015-09-24T08:20:44Z</dcterms:created>
  <dcterms:modified xsi:type="dcterms:W3CDTF">2019-04-17T10:10:44Z</dcterms:modified>
</cp:coreProperties>
</file>